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4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5.xml" ContentType="application/vnd.openxmlformats-officedocument.presentationml.tags+xml"/>
  <Override PartName="/ppt/notesSlides/notesSlide16.xml" ContentType="application/vnd.openxmlformats-officedocument.presentationml.notesSlide+xml"/>
  <Override PartName="/ppt/tags/tag6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51" r:id="rId2"/>
  </p:sldMasterIdLst>
  <p:notesMasterIdLst>
    <p:notesMasterId r:id="rId22"/>
  </p:notesMasterIdLst>
  <p:sldIdLst>
    <p:sldId id="299" r:id="rId3"/>
    <p:sldId id="300" r:id="rId4"/>
    <p:sldId id="257" r:id="rId5"/>
    <p:sldId id="261" r:id="rId6"/>
    <p:sldId id="262" r:id="rId7"/>
    <p:sldId id="311" r:id="rId8"/>
    <p:sldId id="302" r:id="rId9"/>
    <p:sldId id="303" r:id="rId10"/>
    <p:sldId id="304" r:id="rId11"/>
    <p:sldId id="310" r:id="rId12"/>
    <p:sldId id="309" r:id="rId13"/>
    <p:sldId id="308" r:id="rId14"/>
    <p:sldId id="273" r:id="rId15"/>
    <p:sldId id="301" r:id="rId16"/>
    <p:sldId id="263" r:id="rId17"/>
    <p:sldId id="274" r:id="rId18"/>
    <p:sldId id="314" r:id="rId19"/>
    <p:sldId id="313" r:id="rId20"/>
    <p:sldId id="258" r:id="rId21"/>
  </p:sldIdLst>
  <p:sldSz cx="12192000" cy="6858000"/>
  <p:notesSz cx="7010400" cy="92964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3F72"/>
    <a:srgbClr val="006600"/>
    <a:srgbClr val="434343"/>
    <a:srgbClr val="C05200"/>
    <a:srgbClr val="000000"/>
    <a:srgbClr val="DA5D00"/>
    <a:srgbClr val="FF6E00"/>
    <a:srgbClr val="30A8B3"/>
    <a:srgbClr val="E26100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30" autoAdjust="0"/>
    <p:restoredTop sz="95380" autoAdjust="0"/>
  </p:normalViewPr>
  <p:slideViewPr>
    <p:cSldViewPr snapToGrid="0">
      <p:cViewPr varScale="1">
        <p:scale>
          <a:sx n="82" d="100"/>
          <a:sy n="82" d="100"/>
        </p:scale>
        <p:origin x="610" y="67"/>
      </p:cViewPr>
      <p:guideLst>
        <p:guide orient="horz" pos="2160"/>
        <p:guide pos="384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AFBD3D-4A48-4FDC-8F4A-F9478ED6D78D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1F8CB9C-599B-4F80-9FD9-C71DBC4F49C4}">
      <dgm:prSet/>
      <dgm:spPr/>
      <dgm:t>
        <a:bodyPr/>
        <a:lstStyle/>
        <a:p>
          <a:pPr rtl="0"/>
          <a:r>
            <a:rPr lang="en-US" dirty="0"/>
            <a:t>Fred Astaire said, </a:t>
          </a:r>
        </a:p>
        <a:p>
          <a:pPr rtl="0"/>
          <a:r>
            <a:rPr lang="en-US" dirty="0"/>
            <a:t>“It took 15 years to make it look easy.” </a:t>
          </a:r>
        </a:p>
      </dgm:t>
    </dgm:pt>
    <dgm:pt modelId="{2ACFD74E-B605-48BF-86B8-636792FC8DDF}" type="parTrans" cxnId="{BEFB153D-CFCA-4ADE-AAF9-72C60912574A}">
      <dgm:prSet/>
      <dgm:spPr/>
      <dgm:t>
        <a:bodyPr/>
        <a:lstStyle/>
        <a:p>
          <a:endParaRPr lang="en-US"/>
        </a:p>
      </dgm:t>
    </dgm:pt>
    <dgm:pt modelId="{5B421599-A941-47E7-8199-E2F859CE1AD4}" type="sibTrans" cxnId="{BEFB153D-CFCA-4ADE-AAF9-72C60912574A}">
      <dgm:prSet/>
      <dgm:spPr/>
      <dgm:t>
        <a:bodyPr/>
        <a:lstStyle/>
        <a:p>
          <a:endParaRPr lang="en-US"/>
        </a:p>
      </dgm:t>
    </dgm:pt>
    <dgm:pt modelId="{3FA0C66B-1310-4AF3-9B47-F1ADD5836B8A}" type="pres">
      <dgm:prSet presAssocID="{4EAFBD3D-4A48-4FDC-8F4A-F9478ED6D78D}" presName="cycle" presStyleCnt="0">
        <dgm:presLayoutVars>
          <dgm:dir/>
          <dgm:resizeHandles val="exact"/>
        </dgm:presLayoutVars>
      </dgm:prSet>
      <dgm:spPr/>
    </dgm:pt>
    <dgm:pt modelId="{1343C057-998E-4952-8A34-B7617A3D014F}" type="pres">
      <dgm:prSet presAssocID="{91F8CB9C-599B-4F80-9FD9-C71DBC4F49C4}" presName="node" presStyleLbl="node1" presStyleIdx="0" presStyleCnt="1">
        <dgm:presLayoutVars>
          <dgm:bulletEnabled val="1"/>
        </dgm:presLayoutVars>
      </dgm:prSet>
      <dgm:spPr/>
    </dgm:pt>
  </dgm:ptLst>
  <dgm:cxnLst>
    <dgm:cxn modelId="{BEFB153D-CFCA-4ADE-AAF9-72C60912574A}" srcId="{4EAFBD3D-4A48-4FDC-8F4A-F9478ED6D78D}" destId="{91F8CB9C-599B-4F80-9FD9-C71DBC4F49C4}" srcOrd="0" destOrd="0" parTransId="{2ACFD74E-B605-48BF-86B8-636792FC8DDF}" sibTransId="{5B421599-A941-47E7-8199-E2F859CE1AD4}"/>
    <dgm:cxn modelId="{BD9F5D81-A332-464E-99C0-45FCC9BF8FCF}" type="presOf" srcId="{4EAFBD3D-4A48-4FDC-8F4A-F9478ED6D78D}" destId="{3FA0C66B-1310-4AF3-9B47-F1ADD5836B8A}" srcOrd="0" destOrd="0" presId="urn:microsoft.com/office/officeart/2005/8/layout/cycle2"/>
    <dgm:cxn modelId="{81EAA1B3-40B9-473B-BC49-BBD9E70A5BE7}" type="presOf" srcId="{91F8CB9C-599B-4F80-9FD9-C71DBC4F49C4}" destId="{1343C057-998E-4952-8A34-B7617A3D014F}" srcOrd="0" destOrd="0" presId="urn:microsoft.com/office/officeart/2005/8/layout/cycle2"/>
    <dgm:cxn modelId="{56AF703E-BC77-443D-9C37-A1809C77DCFA}" type="presParOf" srcId="{3FA0C66B-1310-4AF3-9B47-F1ADD5836B8A}" destId="{1343C057-998E-4952-8A34-B7617A3D014F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43C057-998E-4952-8A34-B7617A3D014F}">
      <dsp:nvSpPr>
        <dsp:cNvPr id="0" name=""/>
        <dsp:cNvSpPr/>
      </dsp:nvSpPr>
      <dsp:spPr>
        <a:xfrm>
          <a:off x="0" y="35716"/>
          <a:ext cx="5117910" cy="51179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lvl="0" indent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 dirty="0"/>
            <a:t>Fred Astaire said, </a:t>
          </a:r>
        </a:p>
        <a:p>
          <a:pPr marL="0" lvl="0" indent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 dirty="0"/>
            <a:t>“It took 15 years to make it look easy.” </a:t>
          </a:r>
        </a:p>
      </dsp:txBody>
      <dsp:txXfrm>
        <a:off x="749501" y="785217"/>
        <a:ext cx="3618908" cy="36189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BB88FC-5E72-49FB-8101-34D3BE7F6973}" type="datetimeFigureOut">
              <a:rPr lang="pt-BR" smtClean="0"/>
              <a:pPr/>
              <a:t>02/05/2019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42A2AE7-B425-4FD5-9547-C64BFB799B60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1056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ABF525D6-D787-43F9-AAD2-8F6E004ACA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C8B3EAFB-15B4-4ED4-BF53-3165F4D5ED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68C70A5C-2044-464B-8344-DD6924393D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991593-3424-45E6-8CDE-80DEFB5A959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A2AE7-B425-4FD5-9547-C64BFB799B60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8189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endParaRPr lang="en-US" altLang="en-US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330C68A-3585-4E25-A9D3-9CD2F6F5143D}" type="slidenum">
              <a:rPr lang="pt-BR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43204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2BB71D-7BF5-4ECE-94FD-19FE934703B7}" type="slidenum">
              <a:rPr lang="pt-BR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686458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5938B43-79B7-4D3C-9026-FFE613E575AC}" type="slidenum">
              <a:rPr lang="pt-BR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8807235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A2AE7-B425-4FD5-9547-C64BFB799B60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53168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A2AE7-B425-4FD5-9547-C64BFB799B60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55143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A2AE7-B425-4FD5-9547-C64BFB799B60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87493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A2AE7-B425-4FD5-9547-C64BFB799B60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3418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A2AE7-B425-4FD5-9547-C64BFB799B60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06323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A2AE7-B425-4FD5-9547-C64BFB799B60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04997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A2AE7-B425-4FD5-9547-C64BFB799B60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86411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C1731AD-DC3F-4625-9EB3-27EFD8F8E66D}" type="slidenum">
              <a:rPr lang="pt-BR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0412773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A2AE7-B425-4FD5-9547-C64BFB799B60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90360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53BB7B0-70D6-48C4-AAA0-B08CCFE6F7BE}" type="slidenum">
              <a:rPr lang="pt-BR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2822878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BB15BEA-9EB7-4CE1-89C5-836BD3281ED8}" type="slidenum">
              <a:rPr lang="pt-BR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4504888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A2AE7-B425-4FD5-9547-C64BFB799B60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21870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A2AE7-B425-4FD5-9547-C64BFB799B60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39516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38587ED-F999-4AD6-9277-77531284B54B}" type="slidenum">
              <a:rPr lang="pt-BR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158027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118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502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AA9FFBE3-4378-4F76-8F54-6C6E06D85ED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97366" y="-506413"/>
            <a:ext cx="12289367" cy="7364413"/>
            <a:chOff x="-73152" y="-505968"/>
            <a:chExt cx="9217152" cy="7363968"/>
          </a:xfrm>
        </p:grpSpPr>
        <p:sp>
          <p:nvSpPr>
            <p:cNvPr id="3" name="Freeform 25">
              <a:extLst>
                <a:ext uri="{FF2B5EF4-FFF2-40B4-BE49-F238E27FC236}">
                  <a16:creationId xmlns:a16="http://schemas.microsoft.com/office/drawing/2014/main" id="{9EE25DE9-C11B-418B-A8F9-435597F34672}"/>
                </a:ext>
              </a:extLst>
            </p:cNvPr>
            <p:cNvSpPr/>
            <p:nvPr userDrawn="1"/>
          </p:nvSpPr>
          <p:spPr>
            <a:xfrm>
              <a:off x="761885" y="6096046"/>
              <a:ext cx="8382115" cy="761954"/>
            </a:xfrm>
            <a:custGeom>
              <a:avLst/>
              <a:gdLst>
                <a:gd name="connsiteX0" fmla="*/ 0 w 7696200"/>
                <a:gd name="connsiteY0" fmla="*/ 0 h 457200"/>
                <a:gd name="connsiteX1" fmla="*/ 7696200 w 7696200"/>
                <a:gd name="connsiteY1" fmla="*/ 0 h 457200"/>
                <a:gd name="connsiteX2" fmla="*/ 7696200 w 7696200"/>
                <a:gd name="connsiteY2" fmla="*/ 457200 h 457200"/>
                <a:gd name="connsiteX3" fmla="*/ 0 w 7696200"/>
                <a:gd name="connsiteY3" fmla="*/ 457200 h 457200"/>
                <a:gd name="connsiteX4" fmla="*/ 0 w 7696200"/>
                <a:gd name="connsiteY4" fmla="*/ 0 h 457200"/>
                <a:gd name="connsiteX0" fmla="*/ 0 w 7696200"/>
                <a:gd name="connsiteY0" fmla="*/ 457200 h 457200"/>
                <a:gd name="connsiteX1" fmla="*/ 7696200 w 7696200"/>
                <a:gd name="connsiteY1" fmla="*/ 0 h 457200"/>
                <a:gd name="connsiteX2" fmla="*/ 7696200 w 7696200"/>
                <a:gd name="connsiteY2" fmla="*/ 457200 h 457200"/>
                <a:gd name="connsiteX3" fmla="*/ 0 w 7696200"/>
                <a:gd name="connsiteY3" fmla="*/ 457200 h 457200"/>
                <a:gd name="connsiteX4" fmla="*/ 0 w 7696200"/>
                <a:gd name="connsiteY4" fmla="*/ 457200 h 457200"/>
                <a:gd name="connsiteX0" fmla="*/ 0 w 9144000"/>
                <a:gd name="connsiteY0" fmla="*/ 457200 h 457200"/>
                <a:gd name="connsiteX1" fmla="*/ 9144000 w 9144000"/>
                <a:gd name="connsiteY1" fmla="*/ 0 h 457200"/>
                <a:gd name="connsiteX2" fmla="*/ 9144000 w 9144000"/>
                <a:gd name="connsiteY2" fmla="*/ 457200 h 457200"/>
                <a:gd name="connsiteX3" fmla="*/ 1447800 w 9144000"/>
                <a:gd name="connsiteY3" fmla="*/ 457200 h 457200"/>
                <a:gd name="connsiteX4" fmla="*/ 0 w 9144000"/>
                <a:gd name="connsiteY4" fmla="*/ 457200 h 457200"/>
                <a:gd name="connsiteX0" fmla="*/ 0 w 9144000"/>
                <a:gd name="connsiteY0" fmla="*/ 609600 h 609600"/>
                <a:gd name="connsiteX1" fmla="*/ 9144000 w 9144000"/>
                <a:gd name="connsiteY1" fmla="*/ 0 h 609600"/>
                <a:gd name="connsiteX2" fmla="*/ 9144000 w 9144000"/>
                <a:gd name="connsiteY2" fmla="*/ 609600 h 609600"/>
                <a:gd name="connsiteX3" fmla="*/ 1447800 w 9144000"/>
                <a:gd name="connsiteY3" fmla="*/ 609600 h 609600"/>
                <a:gd name="connsiteX4" fmla="*/ 0 w 9144000"/>
                <a:gd name="connsiteY4" fmla="*/ 609600 h 609600"/>
                <a:gd name="connsiteX0" fmla="*/ 0 w 9144000"/>
                <a:gd name="connsiteY0" fmla="*/ 685800 h 685800"/>
                <a:gd name="connsiteX1" fmla="*/ 9144000 w 9144000"/>
                <a:gd name="connsiteY1" fmla="*/ 0 h 685800"/>
                <a:gd name="connsiteX2" fmla="*/ 9144000 w 9144000"/>
                <a:gd name="connsiteY2" fmla="*/ 685800 h 685800"/>
                <a:gd name="connsiteX3" fmla="*/ 1447800 w 9144000"/>
                <a:gd name="connsiteY3" fmla="*/ 685800 h 685800"/>
                <a:gd name="connsiteX4" fmla="*/ 0 w 9144000"/>
                <a:gd name="connsiteY4" fmla="*/ 685800 h 685800"/>
                <a:gd name="connsiteX0" fmla="*/ 0 w 9144000"/>
                <a:gd name="connsiteY0" fmla="*/ 762000 h 762000"/>
                <a:gd name="connsiteX1" fmla="*/ 9144000 w 9144000"/>
                <a:gd name="connsiteY1" fmla="*/ 0 h 762000"/>
                <a:gd name="connsiteX2" fmla="*/ 9144000 w 9144000"/>
                <a:gd name="connsiteY2" fmla="*/ 762000 h 762000"/>
                <a:gd name="connsiteX3" fmla="*/ 1447800 w 9144000"/>
                <a:gd name="connsiteY3" fmla="*/ 762000 h 762000"/>
                <a:gd name="connsiteX4" fmla="*/ 0 w 9144000"/>
                <a:gd name="connsiteY4" fmla="*/ 762000 h 762000"/>
                <a:gd name="connsiteX0" fmla="*/ 0 w 9958812"/>
                <a:gd name="connsiteY0" fmla="*/ 762000 h 762000"/>
                <a:gd name="connsiteX1" fmla="*/ 9958812 w 9958812"/>
                <a:gd name="connsiteY1" fmla="*/ 0 h 762000"/>
                <a:gd name="connsiteX2" fmla="*/ 9958812 w 9958812"/>
                <a:gd name="connsiteY2" fmla="*/ 762000 h 762000"/>
                <a:gd name="connsiteX3" fmla="*/ 2262612 w 9958812"/>
                <a:gd name="connsiteY3" fmla="*/ 762000 h 762000"/>
                <a:gd name="connsiteX4" fmla="*/ 0 w 9958812"/>
                <a:gd name="connsiteY4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58812" h="762000">
                  <a:moveTo>
                    <a:pt x="0" y="762000"/>
                  </a:moveTo>
                  <a:lnTo>
                    <a:pt x="9958812" y="0"/>
                  </a:lnTo>
                  <a:lnTo>
                    <a:pt x="9958812" y="762000"/>
                  </a:lnTo>
                  <a:lnTo>
                    <a:pt x="2262612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/>
            </a:p>
          </p:txBody>
        </p:sp>
        <p:sp>
          <p:nvSpPr>
            <p:cNvPr id="4" name="TextBox 8">
              <a:extLst>
                <a:ext uri="{FF2B5EF4-FFF2-40B4-BE49-F238E27FC236}">
                  <a16:creationId xmlns:a16="http://schemas.microsoft.com/office/drawing/2014/main" id="{FBFC4DFF-DF63-4948-BD5C-CD671531C507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2743112" y="6550044"/>
              <a:ext cx="6400888" cy="277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defTabSz="914400" eaLnBrk="1" hangingPunct="1">
                <a:defRPr/>
              </a:pPr>
              <a:r>
                <a:rPr lang="en-US" altLang="en-US" sz="1200">
                  <a:solidFill>
                    <a:srgbClr val="FDB515"/>
                  </a:solidFill>
                </a:rPr>
                <a:t>NessoStrategies.com</a:t>
              </a:r>
            </a:p>
          </p:txBody>
        </p:sp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D167386F-BDAE-45A4-8417-673CEEE10321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73152" y="-505968"/>
              <a:ext cx="1978152" cy="1054608"/>
              <a:chOff x="-73152" y="-505968"/>
              <a:chExt cx="8534400" cy="1054608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84F73C6E-3E59-459B-B441-C3BA29B17A65}"/>
                  </a:ext>
                </a:extLst>
              </p:cNvPr>
              <p:cNvCxnSpPr/>
              <p:nvPr userDrawn="1"/>
            </p:nvCxnSpPr>
            <p:spPr>
              <a:xfrm flipH="1">
                <a:off x="-73152" y="-213886"/>
                <a:ext cx="8533969" cy="761955"/>
              </a:xfrm>
              <a:prstGeom prst="line">
                <a:avLst/>
              </a:prstGeom>
              <a:ln w="190500">
                <a:solidFill>
                  <a:srgbClr val="FDB51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DFA6EDC1-123B-409F-B5B2-726E0453EF8F}"/>
                  </a:ext>
                </a:extLst>
              </p:cNvPr>
              <p:cNvCxnSpPr/>
              <p:nvPr userDrawn="1"/>
            </p:nvCxnSpPr>
            <p:spPr>
              <a:xfrm flipH="1">
                <a:off x="-73152" y="-505968"/>
                <a:ext cx="8533969" cy="761955"/>
              </a:xfrm>
              <a:prstGeom prst="line">
                <a:avLst/>
              </a:prstGeom>
              <a:ln w="190500">
                <a:solidFill>
                  <a:srgbClr val="FDB51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" name="Picture 7" descr="NESSO Logo-RGB.png">
              <a:extLst>
                <a:ext uri="{FF2B5EF4-FFF2-40B4-BE49-F238E27FC236}">
                  <a16:creationId xmlns:a16="http://schemas.microsoft.com/office/drawing/2014/main" id="{41FC9387-3544-429D-A9E2-FDB69ADD42E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" y="5943600"/>
              <a:ext cx="613167" cy="83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46840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igstock_95034113.jpg">
            <a:extLst>
              <a:ext uri="{FF2B5EF4-FFF2-40B4-BE49-F238E27FC236}">
                <a16:creationId xmlns:a16="http://schemas.microsoft.com/office/drawing/2014/main" id="{46F864C2-9DE7-432E-A1AF-99DFA8A9302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NESSO Logo-RGB.png">
            <a:extLst>
              <a:ext uri="{FF2B5EF4-FFF2-40B4-BE49-F238E27FC236}">
                <a16:creationId xmlns:a16="http://schemas.microsoft.com/office/drawing/2014/main" id="{0185476E-7B32-4B28-AFA3-48D7FAF92B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87314"/>
            <a:ext cx="1771651" cy="181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reeform 41">
            <a:extLst>
              <a:ext uri="{FF2B5EF4-FFF2-40B4-BE49-F238E27FC236}">
                <a16:creationId xmlns:a16="http://schemas.microsoft.com/office/drawing/2014/main" id="{15106389-22C3-4F36-8007-E38F25965269}"/>
              </a:ext>
            </a:extLst>
          </p:cNvPr>
          <p:cNvSpPr/>
          <p:nvPr userDrawn="1"/>
        </p:nvSpPr>
        <p:spPr>
          <a:xfrm>
            <a:off x="1930400" y="6165850"/>
            <a:ext cx="10363200" cy="692150"/>
          </a:xfrm>
          <a:custGeom>
            <a:avLst/>
            <a:gdLst>
              <a:gd name="connsiteX0" fmla="*/ 0 w 7696200"/>
              <a:gd name="connsiteY0" fmla="*/ 0 h 457200"/>
              <a:gd name="connsiteX1" fmla="*/ 7696200 w 7696200"/>
              <a:gd name="connsiteY1" fmla="*/ 0 h 457200"/>
              <a:gd name="connsiteX2" fmla="*/ 7696200 w 7696200"/>
              <a:gd name="connsiteY2" fmla="*/ 457200 h 457200"/>
              <a:gd name="connsiteX3" fmla="*/ 0 w 7696200"/>
              <a:gd name="connsiteY3" fmla="*/ 457200 h 457200"/>
              <a:gd name="connsiteX4" fmla="*/ 0 w 7696200"/>
              <a:gd name="connsiteY4" fmla="*/ 0 h 457200"/>
              <a:gd name="connsiteX0" fmla="*/ 0 w 7696200"/>
              <a:gd name="connsiteY0" fmla="*/ 457200 h 457200"/>
              <a:gd name="connsiteX1" fmla="*/ 7696200 w 7696200"/>
              <a:gd name="connsiteY1" fmla="*/ 0 h 457200"/>
              <a:gd name="connsiteX2" fmla="*/ 7696200 w 7696200"/>
              <a:gd name="connsiteY2" fmla="*/ 457200 h 457200"/>
              <a:gd name="connsiteX3" fmla="*/ 0 w 7696200"/>
              <a:gd name="connsiteY3" fmla="*/ 457200 h 457200"/>
              <a:gd name="connsiteX4" fmla="*/ 0 w 7696200"/>
              <a:gd name="connsiteY4" fmla="*/ 457200 h 457200"/>
              <a:gd name="connsiteX0" fmla="*/ 0 w 9144000"/>
              <a:gd name="connsiteY0" fmla="*/ 457200 h 457200"/>
              <a:gd name="connsiteX1" fmla="*/ 9144000 w 9144000"/>
              <a:gd name="connsiteY1" fmla="*/ 0 h 457200"/>
              <a:gd name="connsiteX2" fmla="*/ 9144000 w 9144000"/>
              <a:gd name="connsiteY2" fmla="*/ 457200 h 457200"/>
              <a:gd name="connsiteX3" fmla="*/ 1447800 w 9144000"/>
              <a:gd name="connsiteY3" fmla="*/ 457200 h 457200"/>
              <a:gd name="connsiteX4" fmla="*/ 0 w 9144000"/>
              <a:gd name="connsiteY4" fmla="*/ 457200 h 457200"/>
              <a:gd name="connsiteX0" fmla="*/ 0 w 9144000"/>
              <a:gd name="connsiteY0" fmla="*/ 609600 h 609600"/>
              <a:gd name="connsiteX1" fmla="*/ 9144000 w 9144000"/>
              <a:gd name="connsiteY1" fmla="*/ 0 h 609600"/>
              <a:gd name="connsiteX2" fmla="*/ 9144000 w 9144000"/>
              <a:gd name="connsiteY2" fmla="*/ 609600 h 609600"/>
              <a:gd name="connsiteX3" fmla="*/ 1447800 w 9144000"/>
              <a:gd name="connsiteY3" fmla="*/ 609600 h 609600"/>
              <a:gd name="connsiteX4" fmla="*/ 0 w 9144000"/>
              <a:gd name="connsiteY4" fmla="*/ 609600 h 609600"/>
              <a:gd name="connsiteX0" fmla="*/ 0 w 9144000"/>
              <a:gd name="connsiteY0" fmla="*/ 685800 h 685800"/>
              <a:gd name="connsiteX1" fmla="*/ 9144000 w 9144000"/>
              <a:gd name="connsiteY1" fmla="*/ 0 h 685800"/>
              <a:gd name="connsiteX2" fmla="*/ 9144000 w 9144000"/>
              <a:gd name="connsiteY2" fmla="*/ 685800 h 685800"/>
              <a:gd name="connsiteX3" fmla="*/ 1447800 w 9144000"/>
              <a:gd name="connsiteY3" fmla="*/ 685800 h 685800"/>
              <a:gd name="connsiteX4" fmla="*/ 0 w 9144000"/>
              <a:gd name="connsiteY4" fmla="*/ 68580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85800">
                <a:moveTo>
                  <a:pt x="0" y="685800"/>
                </a:moveTo>
                <a:lnTo>
                  <a:pt x="9144000" y="0"/>
                </a:lnTo>
                <a:lnTo>
                  <a:pt x="9144000" y="685800"/>
                </a:lnTo>
                <a:lnTo>
                  <a:pt x="1447800" y="685800"/>
                </a:lnTo>
                <a:lnTo>
                  <a:pt x="0" y="685800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6975341-4E3F-4118-B18B-18502D78C892}"/>
              </a:ext>
            </a:extLst>
          </p:cNvPr>
          <p:cNvCxnSpPr>
            <a:endCxn id="42" idx="0"/>
          </p:cNvCxnSpPr>
          <p:nvPr userDrawn="1"/>
        </p:nvCxnSpPr>
        <p:spPr>
          <a:xfrm flipH="1">
            <a:off x="1930400" y="6172200"/>
            <a:ext cx="10261600" cy="68580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FAD26E-1399-4F0C-938E-D8B5285F6F40}"/>
              </a:ext>
            </a:extLst>
          </p:cNvPr>
          <p:cNvCxnSpPr/>
          <p:nvPr userDrawn="1"/>
        </p:nvCxnSpPr>
        <p:spPr>
          <a:xfrm flipH="1">
            <a:off x="812800" y="6096000"/>
            <a:ext cx="11379200" cy="762000"/>
          </a:xfrm>
          <a:prstGeom prst="line">
            <a:avLst/>
          </a:prstGeom>
          <a:ln w="28575">
            <a:solidFill>
              <a:srgbClr val="D1D3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0139D4C-86C3-440C-AE73-8D60B3BEEB8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096000" y="6488114"/>
            <a:ext cx="6096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defTabSz="914400" eaLnBrk="1" hangingPunct="1">
              <a:defRPr/>
            </a:pPr>
            <a:r>
              <a:rPr lang="en-US" altLang="en-US" sz="1600">
                <a:solidFill>
                  <a:srgbClr val="FDB515"/>
                </a:solidFill>
              </a:rPr>
              <a:t>619.546.7885 | NessoStrategies.com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2568576"/>
            <a:ext cx="8128000" cy="1470025"/>
          </a:xfrm>
        </p:spPr>
        <p:txBody>
          <a:bodyPr>
            <a:normAutofit/>
          </a:bodyPr>
          <a:lstStyle>
            <a:lvl1pPr>
              <a:defRPr sz="40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4117976"/>
            <a:ext cx="8128000" cy="530225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FDB515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784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B335C7E-6745-43CF-95D3-0BA6685DC03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97366" y="-506413"/>
            <a:ext cx="12289367" cy="7364413"/>
            <a:chOff x="-73152" y="-505968"/>
            <a:chExt cx="9217152" cy="7363968"/>
          </a:xfrm>
        </p:grpSpPr>
        <p:sp>
          <p:nvSpPr>
            <p:cNvPr id="5" name="Freeform 23">
              <a:extLst>
                <a:ext uri="{FF2B5EF4-FFF2-40B4-BE49-F238E27FC236}">
                  <a16:creationId xmlns:a16="http://schemas.microsoft.com/office/drawing/2014/main" id="{C3F2469C-2C5E-46A2-A014-0A9C621C6615}"/>
                </a:ext>
              </a:extLst>
            </p:cNvPr>
            <p:cNvSpPr/>
            <p:nvPr userDrawn="1"/>
          </p:nvSpPr>
          <p:spPr>
            <a:xfrm>
              <a:off x="761885" y="6096046"/>
              <a:ext cx="8382115" cy="761954"/>
            </a:xfrm>
            <a:custGeom>
              <a:avLst/>
              <a:gdLst>
                <a:gd name="connsiteX0" fmla="*/ 0 w 7696200"/>
                <a:gd name="connsiteY0" fmla="*/ 0 h 457200"/>
                <a:gd name="connsiteX1" fmla="*/ 7696200 w 7696200"/>
                <a:gd name="connsiteY1" fmla="*/ 0 h 457200"/>
                <a:gd name="connsiteX2" fmla="*/ 7696200 w 7696200"/>
                <a:gd name="connsiteY2" fmla="*/ 457200 h 457200"/>
                <a:gd name="connsiteX3" fmla="*/ 0 w 7696200"/>
                <a:gd name="connsiteY3" fmla="*/ 457200 h 457200"/>
                <a:gd name="connsiteX4" fmla="*/ 0 w 7696200"/>
                <a:gd name="connsiteY4" fmla="*/ 0 h 457200"/>
                <a:gd name="connsiteX0" fmla="*/ 0 w 7696200"/>
                <a:gd name="connsiteY0" fmla="*/ 457200 h 457200"/>
                <a:gd name="connsiteX1" fmla="*/ 7696200 w 7696200"/>
                <a:gd name="connsiteY1" fmla="*/ 0 h 457200"/>
                <a:gd name="connsiteX2" fmla="*/ 7696200 w 7696200"/>
                <a:gd name="connsiteY2" fmla="*/ 457200 h 457200"/>
                <a:gd name="connsiteX3" fmla="*/ 0 w 7696200"/>
                <a:gd name="connsiteY3" fmla="*/ 457200 h 457200"/>
                <a:gd name="connsiteX4" fmla="*/ 0 w 7696200"/>
                <a:gd name="connsiteY4" fmla="*/ 457200 h 457200"/>
                <a:gd name="connsiteX0" fmla="*/ 0 w 9144000"/>
                <a:gd name="connsiteY0" fmla="*/ 457200 h 457200"/>
                <a:gd name="connsiteX1" fmla="*/ 9144000 w 9144000"/>
                <a:gd name="connsiteY1" fmla="*/ 0 h 457200"/>
                <a:gd name="connsiteX2" fmla="*/ 9144000 w 9144000"/>
                <a:gd name="connsiteY2" fmla="*/ 457200 h 457200"/>
                <a:gd name="connsiteX3" fmla="*/ 1447800 w 9144000"/>
                <a:gd name="connsiteY3" fmla="*/ 457200 h 457200"/>
                <a:gd name="connsiteX4" fmla="*/ 0 w 9144000"/>
                <a:gd name="connsiteY4" fmla="*/ 457200 h 457200"/>
                <a:gd name="connsiteX0" fmla="*/ 0 w 9144000"/>
                <a:gd name="connsiteY0" fmla="*/ 609600 h 609600"/>
                <a:gd name="connsiteX1" fmla="*/ 9144000 w 9144000"/>
                <a:gd name="connsiteY1" fmla="*/ 0 h 609600"/>
                <a:gd name="connsiteX2" fmla="*/ 9144000 w 9144000"/>
                <a:gd name="connsiteY2" fmla="*/ 609600 h 609600"/>
                <a:gd name="connsiteX3" fmla="*/ 1447800 w 9144000"/>
                <a:gd name="connsiteY3" fmla="*/ 609600 h 609600"/>
                <a:gd name="connsiteX4" fmla="*/ 0 w 9144000"/>
                <a:gd name="connsiteY4" fmla="*/ 609600 h 609600"/>
                <a:gd name="connsiteX0" fmla="*/ 0 w 9144000"/>
                <a:gd name="connsiteY0" fmla="*/ 685800 h 685800"/>
                <a:gd name="connsiteX1" fmla="*/ 9144000 w 9144000"/>
                <a:gd name="connsiteY1" fmla="*/ 0 h 685800"/>
                <a:gd name="connsiteX2" fmla="*/ 9144000 w 9144000"/>
                <a:gd name="connsiteY2" fmla="*/ 685800 h 685800"/>
                <a:gd name="connsiteX3" fmla="*/ 1447800 w 9144000"/>
                <a:gd name="connsiteY3" fmla="*/ 685800 h 685800"/>
                <a:gd name="connsiteX4" fmla="*/ 0 w 9144000"/>
                <a:gd name="connsiteY4" fmla="*/ 685800 h 685800"/>
                <a:gd name="connsiteX0" fmla="*/ 0 w 9144000"/>
                <a:gd name="connsiteY0" fmla="*/ 762000 h 762000"/>
                <a:gd name="connsiteX1" fmla="*/ 9144000 w 9144000"/>
                <a:gd name="connsiteY1" fmla="*/ 0 h 762000"/>
                <a:gd name="connsiteX2" fmla="*/ 9144000 w 9144000"/>
                <a:gd name="connsiteY2" fmla="*/ 762000 h 762000"/>
                <a:gd name="connsiteX3" fmla="*/ 1447800 w 9144000"/>
                <a:gd name="connsiteY3" fmla="*/ 762000 h 762000"/>
                <a:gd name="connsiteX4" fmla="*/ 0 w 9144000"/>
                <a:gd name="connsiteY4" fmla="*/ 762000 h 762000"/>
                <a:gd name="connsiteX0" fmla="*/ 0 w 9958812"/>
                <a:gd name="connsiteY0" fmla="*/ 762000 h 762000"/>
                <a:gd name="connsiteX1" fmla="*/ 9958812 w 9958812"/>
                <a:gd name="connsiteY1" fmla="*/ 0 h 762000"/>
                <a:gd name="connsiteX2" fmla="*/ 9958812 w 9958812"/>
                <a:gd name="connsiteY2" fmla="*/ 762000 h 762000"/>
                <a:gd name="connsiteX3" fmla="*/ 2262612 w 9958812"/>
                <a:gd name="connsiteY3" fmla="*/ 762000 h 762000"/>
                <a:gd name="connsiteX4" fmla="*/ 0 w 9958812"/>
                <a:gd name="connsiteY4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58812" h="762000">
                  <a:moveTo>
                    <a:pt x="0" y="762000"/>
                  </a:moveTo>
                  <a:lnTo>
                    <a:pt x="9958812" y="0"/>
                  </a:lnTo>
                  <a:lnTo>
                    <a:pt x="9958812" y="762000"/>
                  </a:lnTo>
                  <a:lnTo>
                    <a:pt x="2262612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/>
            </a:p>
          </p:txBody>
        </p:sp>
        <p:sp>
          <p:nvSpPr>
            <p:cNvPr id="6" name="TextBox 8">
              <a:extLst>
                <a:ext uri="{FF2B5EF4-FFF2-40B4-BE49-F238E27FC236}">
                  <a16:creationId xmlns:a16="http://schemas.microsoft.com/office/drawing/2014/main" id="{EB4EC0FC-2677-40DE-8979-A974C9192A7A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2743112" y="6550044"/>
              <a:ext cx="6400888" cy="277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defTabSz="914400" eaLnBrk="1" hangingPunct="1">
                <a:defRPr/>
              </a:pPr>
              <a:r>
                <a:rPr lang="en-US" altLang="en-US" sz="1200">
                  <a:solidFill>
                    <a:srgbClr val="FDB515"/>
                  </a:solidFill>
                </a:rPr>
                <a:t>NessoStrategies.com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32E7684-D104-4D50-A6CC-8681394990A9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73152" y="-505968"/>
              <a:ext cx="1978152" cy="1054608"/>
              <a:chOff x="-73152" y="-505968"/>
              <a:chExt cx="8534400" cy="1054608"/>
            </a:xfrm>
          </p:grpSpPr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53998577-EF3B-4743-868C-410445D8DD41}"/>
                  </a:ext>
                </a:extLst>
              </p:cNvPr>
              <p:cNvCxnSpPr/>
              <p:nvPr userDrawn="1"/>
            </p:nvCxnSpPr>
            <p:spPr>
              <a:xfrm flipH="1">
                <a:off x="-73152" y="-213886"/>
                <a:ext cx="8533969" cy="761955"/>
              </a:xfrm>
              <a:prstGeom prst="line">
                <a:avLst/>
              </a:prstGeom>
              <a:ln w="190500">
                <a:solidFill>
                  <a:srgbClr val="FDB51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40A58E4D-38C4-4CE9-B17F-8DD566E0E634}"/>
                  </a:ext>
                </a:extLst>
              </p:cNvPr>
              <p:cNvCxnSpPr/>
              <p:nvPr userDrawn="1"/>
            </p:nvCxnSpPr>
            <p:spPr>
              <a:xfrm flipH="1">
                <a:off x="-73152" y="-505968"/>
                <a:ext cx="8533969" cy="761955"/>
              </a:xfrm>
              <a:prstGeom prst="line">
                <a:avLst/>
              </a:prstGeom>
              <a:ln w="190500">
                <a:solidFill>
                  <a:srgbClr val="FDB51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8" name="Picture 7" descr="NESSO Logo-RGB.png">
              <a:extLst>
                <a:ext uri="{FF2B5EF4-FFF2-40B4-BE49-F238E27FC236}">
                  <a16:creationId xmlns:a16="http://schemas.microsoft.com/office/drawing/2014/main" id="{9398581C-7E10-4268-8075-BBCC353132B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" y="5943600"/>
              <a:ext cx="613167" cy="83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34060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1375F0C-36D9-45C8-8081-053198F6F42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97366" y="-506413"/>
            <a:ext cx="12289367" cy="7364413"/>
            <a:chOff x="-73152" y="-505968"/>
            <a:chExt cx="9217152" cy="7363968"/>
          </a:xfrm>
        </p:grpSpPr>
        <p:sp>
          <p:nvSpPr>
            <p:cNvPr id="5" name="Freeform 27">
              <a:extLst>
                <a:ext uri="{FF2B5EF4-FFF2-40B4-BE49-F238E27FC236}">
                  <a16:creationId xmlns:a16="http://schemas.microsoft.com/office/drawing/2014/main" id="{D0B831E8-A465-428C-BB0E-EDE646564815}"/>
                </a:ext>
              </a:extLst>
            </p:cNvPr>
            <p:cNvSpPr/>
            <p:nvPr userDrawn="1"/>
          </p:nvSpPr>
          <p:spPr>
            <a:xfrm>
              <a:off x="761885" y="6096046"/>
              <a:ext cx="8382115" cy="761954"/>
            </a:xfrm>
            <a:custGeom>
              <a:avLst/>
              <a:gdLst>
                <a:gd name="connsiteX0" fmla="*/ 0 w 7696200"/>
                <a:gd name="connsiteY0" fmla="*/ 0 h 457200"/>
                <a:gd name="connsiteX1" fmla="*/ 7696200 w 7696200"/>
                <a:gd name="connsiteY1" fmla="*/ 0 h 457200"/>
                <a:gd name="connsiteX2" fmla="*/ 7696200 w 7696200"/>
                <a:gd name="connsiteY2" fmla="*/ 457200 h 457200"/>
                <a:gd name="connsiteX3" fmla="*/ 0 w 7696200"/>
                <a:gd name="connsiteY3" fmla="*/ 457200 h 457200"/>
                <a:gd name="connsiteX4" fmla="*/ 0 w 7696200"/>
                <a:gd name="connsiteY4" fmla="*/ 0 h 457200"/>
                <a:gd name="connsiteX0" fmla="*/ 0 w 7696200"/>
                <a:gd name="connsiteY0" fmla="*/ 457200 h 457200"/>
                <a:gd name="connsiteX1" fmla="*/ 7696200 w 7696200"/>
                <a:gd name="connsiteY1" fmla="*/ 0 h 457200"/>
                <a:gd name="connsiteX2" fmla="*/ 7696200 w 7696200"/>
                <a:gd name="connsiteY2" fmla="*/ 457200 h 457200"/>
                <a:gd name="connsiteX3" fmla="*/ 0 w 7696200"/>
                <a:gd name="connsiteY3" fmla="*/ 457200 h 457200"/>
                <a:gd name="connsiteX4" fmla="*/ 0 w 7696200"/>
                <a:gd name="connsiteY4" fmla="*/ 457200 h 457200"/>
                <a:gd name="connsiteX0" fmla="*/ 0 w 9144000"/>
                <a:gd name="connsiteY0" fmla="*/ 457200 h 457200"/>
                <a:gd name="connsiteX1" fmla="*/ 9144000 w 9144000"/>
                <a:gd name="connsiteY1" fmla="*/ 0 h 457200"/>
                <a:gd name="connsiteX2" fmla="*/ 9144000 w 9144000"/>
                <a:gd name="connsiteY2" fmla="*/ 457200 h 457200"/>
                <a:gd name="connsiteX3" fmla="*/ 1447800 w 9144000"/>
                <a:gd name="connsiteY3" fmla="*/ 457200 h 457200"/>
                <a:gd name="connsiteX4" fmla="*/ 0 w 9144000"/>
                <a:gd name="connsiteY4" fmla="*/ 457200 h 457200"/>
                <a:gd name="connsiteX0" fmla="*/ 0 w 9144000"/>
                <a:gd name="connsiteY0" fmla="*/ 609600 h 609600"/>
                <a:gd name="connsiteX1" fmla="*/ 9144000 w 9144000"/>
                <a:gd name="connsiteY1" fmla="*/ 0 h 609600"/>
                <a:gd name="connsiteX2" fmla="*/ 9144000 w 9144000"/>
                <a:gd name="connsiteY2" fmla="*/ 609600 h 609600"/>
                <a:gd name="connsiteX3" fmla="*/ 1447800 w 9144000"/>
                <a:gd name="connsiteY3" fmla="*/ 609600 h 609600"/>
                <a:gd name="connsiteX4" fmla="*/ 0 w 9144000"/>
                <a:gd name="connsiteY4" fmla="*/ 609600 h 609600"/>
                <a:gd name="connsiteX0" fmla="*/ 0 w 9144000"/>
                <a:gd name="connsiteY0" fmla="*/ 685800 h 685800"/>
                <a:gd name="connsiteX1" fmla="*/ 9144000 w 9144000"/>
                <a:gd name="connsiteY1" fmla="*/ 0 h 685800"/>
                <a:gd name="connsiteX2" fmla="*/ 9144000 w 9144000"/>
                <a:gd name="connsiteY2" fmla="*/ 685800 h 685800"/>
                <a:gd name="connsiteX3" fmla="*/ 1447800 w 9144000"/>
                <a:gd name="connsiteY3" fmla="*/ 685800 h 685800"/>
                <a:gd name="connsiteX4" fmla="*/ 0 w 9144000"/>
                <a:gd name="connsiteY4" fmla="*/ 685800 h 685800"/>
                <a:gd name="connsiteX0" fmla="*/ 0 w 9144000"/>
                <a:gd name="connsiteY0" fmla="*/ 762000 h 762000"/>
                <a:gd name="connsiteX1" fmla="*/ 9144000 w 9144000"/>
                <a:gd name="connsiteY1" fmla="*/ 0 h 762000"/>
                <a:gd name="connsiteX2" fmla="*/ 9144000 w 9144000"/>
                <a:gd name="connsiteY2" fmla="*/ 762000 h 762000"/>
                <a:gd name="connsiteX3" fmla="*/ 1447800 w 9144000"/>
                <a:gd name="connsiteY3" fmla="*/ 762000 h 762000"/>
                <a:gd name="connsiteX4" fmla="*/ 0 w 9144000"/>
                <a:gd name="connsiteY4" fmla="*/ 762000 h 762000"/>
                <a:gd name="connsiteX0" fmla="*/ 0 w 9958812"/>
                <a:gd name="connsiteY0" fmla="*/ 762000 h 762000"/>
                <a:gd name="connsiteX1" fmla="*/ 9958812 w 9958812"/>
                <a:gd name="connsiteY1" fmla="*/ 0 h 762000"/>
                <a:gd name="connsiteX2" fmla="*/ 9958812 w 9958812"/>
                <a:gd name="connsiteY2" fmla="*/ 762000 h 762000"/>
                <a:gd name="connsiteX3" fmla="*/ 2262612 w 9958812"/>
                <a:gd name="connsiteY3" fmla="*/ 762000 h 762000"/>
                <a:gd name="connsiteX4" fmla="*/ 0 w 9958812"/>
                <a:gd name="connsiteY4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58812" h="762000">
                  <a:moveTo>
                    <a:pt x="0" y="762000"/>
                  </a:moveTo>
                  <a:lnTo>
                    <a:pt x="9958812" y="0"/>
                  </a:lnTo>
                  <a:lnTo>
                    <a:pt x="9958812" y="762000"/>
                  </a:lnTo>
                  <a:lnTo>
                    <a:pt x="2262612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/>
            </a:p>
          </p:txBody>
        </p:sp>
        <p:sp>
          <p:nvSpPr>
            <p:cNvPr id="6" name="TextBox 8">
              <a:extLst>
                <a:ext uri="{FF2B5EF4-FFF2-40B4-BE49-F238E27FC236}">
                  <a16:creationId xmlns:a16="http://schemas.microsoft.com/office/drawing/2014/main" id="{1570C125-D5BD-4381-82BA-3813B1C29A4D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2743112" y="6550044"/>
              <a:ext cx="6400888" cy="277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defTabSz="914400" eaLnBrk="1" hangingPunct="1">
                <a:defRPr/>
              </a:pPr>
              <a:r>
                <a:rPr lang="en-US" altLang="en-US" sz="1200">
                  <a:solidFill>
                    <a:srgbClr val="FDB515"/>
                  </a:solidFill>
                </a:rPr>
                <a:t>NessoStrategies.com</a:t>
              </a:r>
            </a:p>
          </p:txBody>
        </p:sp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6B751AD0-CE7C-481D-9D98-0FF7E2884EC1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73152" y="-505968"/>
              <a:ext cx="1978152" cy="1054608"/>
              <a:chOff x="-73152" y="-505968"/>
              <a:chExt cx="8534400" cy="1054608"/>
            </a:xfrm>
          </p:grpSpPr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3BC32E5B-831F-4FF4-940A-C55FFE5F8C55}"/>
                  </a:ext>
                </a:extLst>
              </p:cNvPr>
              <p:cNvCxnSpPr/>
              <p:nvPr userDrawn="1"/>
            </p:nvCxnSpPr>
            <p:spPr>
              <a:xfrm flipH="1">
                <a:off x="-73152" y="-213886"/>
                <a:ext cx="8533969" cy="761955"/>
              </a:xfrm>
              <a:prstGeom prst="line">
                <a:avLst/>
              </a:prstGeom>
              <a:ln w="190500">
                <a:solidFill>
                  <a:srgbClr val="FDB51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4AB147D6-AE84-4D0C-BD04-568CD0098421}"/>
                  </a:ext>
                </a:extLst>
              </p:cNvPr>
              <p:cNvCxnSpPr/>
              <p:nvPr userDrawn="1"/>
            </p:nvCxnSpPr>
            <p:spPr>
              <a:xfrm flipH="1">
                <a:off x="-73152" y="-505968"/>
                <a:ext cx="8533969" cy="761955"/>
              </a:xfrm>
              <a:prstGeom prst="line">
                <a:avLst/>
              </a:prstGeom>
              <a:ln w="190500">
                <a:solidFill>
                  <a:srgbClr val="FDB51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8" name="Picture 7" descr="NESSO Logo-RGB.png">
              <a:extLst>
                <a:ext uri="{FF2B5EF4-FFF2-40B4-BE49-F238E27FC236}">
                  <a16:creationId xmlns:a16="http://schemas.microsoft.com/office/drawing/2014/main" id="{44EF4980-0D40-4E01-BD0E-1E660B1EBDA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" y="5943600"/>
              <a:ext cx="613167" cy="83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3537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">
            <a:extLst>
              <a:ext uri="{FF2B5EF4-FFF2-40B4-BE49-F238E27FC236}">
                <a16:creationId xmlns:a16="http://schemas.microsoft.com/office/drawing/2014/main" id="{A45536E9-1C99-451C-BFCD-DA5AAB3082B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97366" y="-506413"/>
            <a:ext cx="12289367" cy="7364413"/>
            <a:chOff x="-73152" y="-505968"/>
            <a:chExt cx="9217152" cy="7363968"/>
          </a:xfrm>
        </p:grpSpPr>
        <p:sp>
          <p:nvSpPr>
            <p:cNvPr id="6" name="Freeform 28">
              <a:extLst>
                <a:ext uri="{FF2B5EF4-FFF2-40B4-BE49-F238E27FC236}">
                  <a16:creationId xmlns:a16="http://schemas.microsoft.com/office/drawing/2014/main" id="{ADC2E72F-DF50-4FA3-9F3E-E1728B91F0E7}"/>
                </a:ext>
              </a:extLst>
            </p:cNvPr>
            <p:cNvSpPr/>
            <p:nvPr userDrawn="1"/>
          </p:nvSpPr>
          <p:spPr>
            <a:xfrm>
              <a:off x="761885" y="6096046"/>
              <a:ext cx="8382115" cy="761954"/>
            </a:xfrm>
            <a:custGeom>
              <a:avLst/>
              <a:gdLst>
                <a:gd name="connsiteX0" fmla="*/ 0 w 7696200"/>
                <a:gd name="connsiteY0" fmla="*/ 0 h 457200"/>
                <a:gd name="connsiteX1" fmla="*/ 7696200 w 7696200"/>
                <a:gd name="connsiteY1" fmla="*/ 0 h 457200"/>
                <a:gd name="connsiteX2" fmla="*/ 7696200 w 7696200"/>
                <a:gd name="connsiteY2" fmla="*/ 457200 h 457200"/>
                <a:gd name="connsiteX3" fmla="*/ 0 w 7696200"/>
                <a:gd name="connsiteY3" fmla="*/ 457200 h 457200"/>
                <a:gd name="connsiteX4" fmla="*/ 0 w 7696200"/>
                <a:gd name="connsiteY4" fmla="*/ 0 h 457200"/>
                <a:gd name="connsiteX0" fmla="*/ 0 w 7696200"/>
                <a:gd name="connsiteY0" fmla="*/ 457200 h 457200"/>
                <a:gd name="connsiteX1" fmla="*/ 7696200 w 7696200"/>
                <a:gd name="connsiteY1" fmla="*/ 0 h 457200"/>
                <a:gd name="connsiteX2" fmla="*/ 7696200 w 7696200"/>
                <a:gd name="connsiteY2" fmla="*/ 457200 h 457200"/>
                <a:gd name="connsiteX3" fmla="*/ 0 w 7696200"/>
                <a:gd name="connsiteY3" fmla="*/ 457200 h 457200"/>
                <a:gd name="connsiteX4" fmla="*/ 0 w 7696200"/>
                <a:gd name="connsiteY4" fmla="*/ 457200 h 457200"/>
                <a:gd name="connsiteX0" fmla="*/ 0 w 9144000"/>
                <a:gd name="connsiteY0" fmla="*/ 457200 h 457200"/>
                <a:gd name="connsiteX1" fmla="*/ 9144000 w 9144000"/>
                <a:gd name="connsiteY1" fmla="*/ 0 h 457200"/>
                <a:gd name="connsiteX2" fmla="*/ 9144000 w 9144000"/>
                <a:gd name="connsiteY2" fmla="*/ 457200 h 457200"/>
                <a:gd name="connsiteX3" fmla="*/ 1447800 w 9144000"/>
                <a:gd name="connsiteY3" fmla="*/ 457200 h 457200"/>
                <a:gd name="connsiteX4" fmla="*/ 0 w 9144000"/>
                <a:gd name="connsiteY4" fmla="*/ 457200 h 457200"/>
                <a:gd name="connsiteX0" fmla="*/ 0 w 9144000"/>
                <a:gd name="connsiteY0" fmla="*/ 609600 h 609600"/>
                <a:gd name="connsiteX1" fmla="*/ 9144000 w 9144000"/>
                <a:gd name="connsiteY1" fmla="*/ 0 h 609600"/>
                <a:gd name="connsiteX2" fmla="*/ 9144000 w 9144000"/>
                <a:gd name="connsiteY2" fmla="*/ 609600 h 609600"/>
                <a:gd name="connsiteX3" fmla="*/ 1447800 w 9144000"/>
                <a:gd name="connsiteY3" fmla="*/ 609600 h 609600"/>
                <a:gd name="connsiteX4" fmla="*/ 0 w 9144000"/>
                <a:gd name="connsiteY4" fmla="*/ 609600 h 609600"/>
                <a:gd name="connsiteX0" fmla="*/ 0 w 9144000"/>
                <a:gd name="connsiteY0" fmla="*/ 685800 h 685800"/>
                <a:gd name="connsiteX1" fmla="*/ 9144000 w 9144000"/>
                <a:gd name="connsiteY1" fmla="*/ 0 h 685800"/>
                <a:gd name="connsiteX2" fmla="*/ 9144000 w 9144000"/>
                <a:gd name="connsiteY2" fmla="*/ 685800 h 685800"/>
                <a:gd name="connsiteX3" fmla="*/ 1447800 w 9144000"/>
                <a:gd name="connsiteY3" fmla="*/ 685800 h 685800"/>
                <a:gd name="connsiteX4" fmla="*/ 0 w 9144000"/>
                <a:gd name="connsiteY4" fmla="*/ 685800 h 685800"/>
                <a:gd name="connsiteX0" fmla="*/ 0 w 9144000"/>
                <a:gd name="connsiteY0" fmla="*/ 762000 h 762000"/>
                <a:gd name="connsiteX1" fmla="*/ 9144000 w 9144000"/>
                <a:gd name="connsiteY1" fmla="*/ 0 h 762000"/>
                <a:gd name="connsiteX2" fmla="*/ 9144000 w 9144000"/>
                <a:gd name="connsiteY2" fmla="*/ 762000 h 762000"/>
                <a:gd name="connsiteX3" fmla="*/ 1447800 w 9144000"/>
                <a:gd name="connsiteY3" fmla="*/ 762000 h 762000"/>
                <a:gd name="connsiteX4" fmla="*/ 0 w 9144000"/>
                <a:gd name="connsiteY4" fmla="*/ 762000 h 762000"/>
                <a:gd name="connsiteX0" fmla="*/ 0 w 9958812"/>
                <a:gd name="connsiteY0" fmla="*/ 762000 h 762000"/>
                <a:gd name="connsiteX1" fmla="*/ 9958812 w 9958812"/>
                <a:gd name="connsiteY1" fmla="*/ 0 h 762000"/>
                <a:gd name="connsiteX2" fmla="*/ 9958812 w 9958812"/>
                <a:gd name="connsiteY2" fmla="*/ 762000 h 762000"/>
                <a:gd name="connsiteX3" fmla="*/ 2262612 w 9958812"/>
                <a:gd name="connsiteY3" fmla="*/ 762000 h 762000"/>
                <a:gd name="connsiteX4" fmla="*/ 0 w 9958812"/>
                <a:gd name="connsiteY4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58812" h="762000">
                  <a:moveTo>
                    <a:pt x="0" y="762000"/>
                  </a:moveTo>
                  <a:lnTo>
                    <a:pt x="9958812" y="0"/>
                  </a:lnTo>
                  <a:lnTo>
                    <a:pt x="9958812" y="762000"/>
                  </a:lnTo>
                  <a:lnTo>
                    <a:pt x="2262612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/>
            </a:p>
          </p:txBody>
        </p:sp>
        <p:sp>
          <p:nvSpPr>
            <p:cNvPr id="7" name="TextBox 8">
              <a:extLst>
                <a:ext uri="{FF2B5EF4-FFF2-40B4-BE49-F238E27FC236}">
                  <a16:creationId xmlns:a16="http://schemas.microsoft.com/office/drawing/2014/main" id="{D7A6F55C-815B-4F05-85A4-ECFEF030C606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2743112" y="6550044"/>
              <a:ext cx="6400888" cy="277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defTabSz="914400" eaLnBrk="1" hangingPunct="1">
                <a:defRPr/>
              </a:pPr>
              <a:r>
                <a:rPr lang="en-US" altLang="en-US" sz="1200">
                  <a:solidFill>
                    <a:srgbClr val="FDB515"/>
                  </a:solidFill>
                </a:rPr>
                <a:t>NessoStrategies.com</a:t>
              </a:r>
            </a:p>
          </p:txBody>
        </p:sp>
        <p:grpSp>
          <p:nvGrpSpPr>
            <p:cNvPr id="8" name="Group 19">
              <a:extLst>
                <a:ext uri="{FF2B5EF4-FFF2-40B4-BE49-F238E27FC236}">
                  <a16:creationId xmlns:a16="http://schemas.microsoft.com/office/drawing/2014/main" id="{057F509F-E930-4E89-8319-883236AEDD1E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73152" y="-505968"/>
              <a:ext cx="1978152" cy="1054608"/>
              <a:chOff x="-73152" y="-505968"/>
              <a:chExt cx="8534400" cy="1054608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BB345286-75BA-48D9-95B9-8A1545FEC8C0}"/>
                  </a:ext>
                </a:extLst>
              </p:cNvPr>
              <p:cNvCxnSpPr/>
              <p:nvPr userDrawn="1"/>
            </p:nvCxnSpPr>
            <p:spPr>
              <a:xfrm flipH="1">
                <a:off x="-73152" y="-213886"/>
                <a:ext cx="8533969" cy="761955"/>
              </a:xfrm>
              <a:prstGeom prst="line">
                <a:avLst/>
              </a:prstGeom>
              <a:ln w="190500">
                <a:solidFill>
                  <a:srgbClr val="FDB51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44E38C3A-115D-4764-82AC-39322B2471F2}"/>
                  </a:ext>
                </a:extLst>
              </p:cNvPr>
              <p:cNvCxnSpPr/>
              <p:nvPr userDrawn="1"/>
            </p:nvCxnSpPr>
            <p:spPr>
              <a:xfrm flipH="1">
                <a:off x="-73152" y="-505968"/>
                <a:ext cx="8533969" cy="761955"/>
              </a:xfrm>
              <a:prstGeom prst="line">
                <a:avLst/>
              </a:prstGeom>
              <a:ln w="190500">
                <a:solidFill>
                  <a:srgbClr val="FDB51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9" name="Picture 7" descr="NESSO Logo-RGB.png">
              <a:extLst>
                <a:ext uri="{FF2B5EF4-FFF2-40B4-BE49-F238E27FC236}">
                  <a16:creationId xmlns:a16="http://schemas.microsoft.com/office/drawing/2014/main" id="{AC40EDFE-D02D-4BEC-B862-62BAC813B55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" y="5943600"/>
              <a:ext cx="613167" cy="83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81094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3">
            <a:extLst>
              <a:ext uri="{FF2B5EF4-FFF2-40B4-BE49-F238E27FC236}">
                <a16:creationId xmlns:a16="http://schemas.microsoft.com/office/drawing/2014/main" id="{03698F01-92F0-4488-B076-0640C271AD74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97366" y="-506413"/>
            <a:ext cx="12289367" cy="7364413"/>
            <a:chOff x="-73152" y="-505968"/>
            <a:chExt cx="9217152" cy="7363968"/>
          </a:xfrm>
        </p:grpSpPr>
        <p:sp>
          <p:nvSpPr>
            <p:cNvPr id="8" name="Freeform 30">
              <a:extLst>
                <a:ext uri="{FF2B5EF4-FFF2-40B4-BE49-F238E27FC236}">
                  <a16:creationId xmlns:a16="http://schemas.microsoft.com/office/drawing/2014/main" id="{0A1081D2-675C-4E61-B333-D6B364C9DFB0}"/>
                </a:ext>
              </a:extLst>
            </p:cNvPr>
            <p:cNvSpPr/>
            <p:nvPr userDrawn="1"/>
          </p:nvSpPr>
          <p:spPr>
            <a:xfrm>
              <a:off x="761885" y="6096046"/>
              <a:ext cx="8382115" cy="761954"/>
            </a:xfrm>
            <a:custGeom>
              <a:avLst/>
              <a:gdLst>
                <a:gd name="connsiteX0" fmla="*/ 0 w 7696200"/>
                <a:gd name="connsiteY0" fmla="*/ 0 h 457200"/>
                <a:gd name="connsiteX1" fmla="*/ 7696200 w 7696200"/>
                <a:gd name="connsiteY1" fmla="*/ 0 h 457200"/>
                <a:gd name="connsiteX2" fmla="*/ 7696200 w 7696200"/>
                <a:gd name="connsiteY2" fmla="*/ 457200 h 457200"/>
                <a:gd name="connsiteX3" fmla="*/ 0 w 7696200"/>
                <a:gd name="connsiteY3" fmla="*/ 457200 h 457200"/>
                <a:gd name="connsiteX4" fmla="*/ 0 w 7696200"/>
                <a:gd name="connsiteY4" fmla="*/ 0 h 457200"/>
                <a:gd name="connsiteX0" fmla="*/ 0 w 7696200"/>
                <a:gd name="connsiteY0" fmla="*/ 457200 h 457200"/>
                <a:gd name="connsiteX1" fmla="*/ 7696200 w 7696200"/>
                <a:gd name="connsiteY1" fmla="*/ 0 h 457200"/>
                <a:gd name="connsiteX2" fmla="*/ 7696200 w 7696200"/>
                <a:gd name="connsiteY2" fmla="*/ 457200 h 457200"/>
                <a:gd name="connsiteX3" fmla="*/ 0 w 7696200"/>
                <a:gd name="connsiteY3" fmla="*/ 457200 h 457200"/>
                <a:gd name="connsiteX4" fmla="*/ 0 w 7696200"/>
                <a:gd name="connsiteY4" fmla="*/ 457200 h 457200"/>
                <a:gd name="connsiteX0" fmla="*/ 0 w 9144000"/>
                <a:gd name="connsiteY0" fmla="*/ 457200 h 457200"/>
                <a:gd name="connsiteX1" fmla="*/ 9144000 w 9144000"/>
                <a:gd name="connsiteY1" fmla="*/ 0 h 457200"/>
                <a:gd name="connsiteX2" fmla="*/ 9144000 w 9144000"/>
                <a:gd name="connsiteY2" fmla="*/ 457200 h 457200"/>
                <a:gd name="connsiteX3" fmla="*/ 1447800 w 9144000"/>
                <a:gd name="connsiteY3" fmla="*/ 457200 h 457200"/>
                <a:gd name="connsiteX4" fmla="*/ 0 w 9144000"/>
                <a:gd name="connsiteY4" fmla="*/ 457200 h 457200"/>
                <a:gd name="connsiteX0" fmla="*/ 0 w 9144000"/>
                <a:gd name="connsiteY0" fmla="*/ 609600 h 609600"/>
                <a:gd name="connsiteX1" fmla="*/ 9144000 w 9144000"/>
                <a:gd name="connsiteY1" fmla="*/ 0 h 609600"/>
                <a:gd name="connsiteX2" fmla="*/ 9144000 w 9144000"/>
                <a:gd name="connsiteY2" fmla="*/ 609600 h 609600"/>
                <a:gd name="connsiteX3" fmla="*/ 1447800 w 9144000"/>
                <a:gd name="connsiteY3" fmla="*/ 609600 h 609600"/>
                <a:gd name="connsiteX4" fmla="*/ 0 w 9144000"/>
                <a:gd name="connsiteY4" fmla="*/ 609600 h 609600"/>
                <a:gd name="connsiteX0" fmla="*/ 0 w 9144000"/>
                <a:gd name="connsiteY0" fmla="*/ 685800 h 685800"/>
                <a:gd name="connsiteX1" fmla="*/ 9144000 w 9144000"/>
                <a:gd name="connsiteY1" fmla="*/ 0 h 685800"/>
                <a:gd name="connsiteX2" fmla="*/ 9144000 w 9144000"/>
                <a:gd name="connsiteY2" fmla="*/ 685800 h 685800"/>
                <a:gd name="connsiteX3" fmla="*/ 1447800 w 9144000"/>
                <a:gd name="connsiteY3" fmla="*/ 685800 h 685800"/>
                <a:gd name="connsiteX4" fmla="*/ 0 w 9144000"/>
                <a:gd name="connsiteY4" fmla="*/ 685800 h 685800"/>
                <a:gd name="connsiteX0" fmla="*/ 0 w 9144000"/>
                <a:gd name="connsiteY0" fmla="*/ 762000 h 762000"/>
                <a:gd name="connsiteX1" fmla="*/ 9144000 w 9144000"/>
                <a:gd name="connsiteY1" fmla="*/ 0 h 762000"/>
                <a:gd name="connsiteX2" fmla="*/ 9144000 w 9144000"/>
                <a:gd name="connsiteY2" fmla="*/ 762000 h 762000"/>
                <a:gd name="connsiteX3" fmla="*/ 1447800 w 9144000"/>
                <a:gd name="connsiteY3" fmla="*/ 762000 h 762000"/>
                <a:gd name="connsiteX4" fmla="*/ 0 w 9144000"/>
                <a:gd name="connsiteY4" fmla="*/ 762000 h 762000"/>
                <a:gd name="connsiteX0" fmla="*/ 0 w 9958812"/>
                <a:gd name="connsiteY0" fmla="*/ 762000 h 762000"/>
                <a:gd name="connsiteX1" fmla="*/ 9958812 w 9958812"/>
                <a:gd name="connsiteY1" fmla="*/ 0 h 762000"/>
                <a:gd name="connsiteX2" fmla="*/ 9958812 w 9958812"/>
                <a:gd name="connsiteY2" fmla="*/ 762000 h 762000"/>
                <a:gd name="connsiteX3" fmla="*/ 2262612 w 9958812"/>
                <a:gd name="connsiteY3" fmla="*/ 762000 h 762000"/>
                <a:gd name="connsiteX4" fmla="*/ 0 w 9958812"/>
                <a:gd name="connsiteY4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58812" h="762000">
                  <a:moveTo>
                    <a:pt x="0" y="762000"/>
                  </a:moveTo>
                  <a:lnTo>
                    <a:pt x="9958812" y="0"/>
                  </a:lnTo>
                  <a:lnTo>
                    <a:pt x="9958812" y="762000"/>
                  </a:lnTo>
                  <a:lnTo>
                    <a:pt x="2262612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FFD01E9-CC87-4AA0-838D-0F214A97FA9B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2743112" y="6550044"/>
              <a:ext cx="6400888" cy="277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defTabSz="914400" eaLnBrk="1" hangingPunct="1">
                <a:defRPr/>
              </a:pPr>
              <a:r>
                <a:rPr lang="en-US" altLang="en-US" sz="1200">
                  <a:solidFill>
                    <a:srgbClr val="FDB515"/>
                  </a:solidFill>
                </a:rPr>
                <a:t>NessoStrategies.com</a:t>
              </a:r>
            </a:p>
          </p:txBody>
        </p:sp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A3986F7D-5941-490A-A76B-B00BFFB3F35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73152" y="-505968"/>
              <a:ext cx="1978152" cy="1054608"/>
              <a:chOff x="-73152" y="-505968"/>
              <a:chExt cx="8534400" cy="1054608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85C4E36C-B4CD-49F4-9068-EB471507CCC1}"/>
                  </a:ext>
                </a:extLst>
              </p:cNvPr>
              <p:cNvCxnSpPr/>
              <p:nvPr userDrawn="1"/>
            </p:nvCxnSpPr>
            <p:spPr>
              <a:xfrm flipH="1">
                <a:off x="-73152" y="-213886"/>
                <a:ext cx="8533969" cy="761955"/>
              </a:xfrm>
              <a:prstGeom prst="line">
                <a:avLst/>
              </a:prstGeom>
              <a:ln w="190500">
                <a:solidFill>
                  <a:srgbClr val="FDB51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D1AAA2F2-3643-44B9-B6C5-BE5AA92A17C1}"/>
                  </a:ext>
                </a:extLst>
              </p:cNvPr>
              <p:cNvCxnSpPr/>
              <p:nvPr userDrawn="1"/>
            </p:nvCxnSpPr>
            <p:spPr>
              <a:xfrm flipH="1">
                <a:off x="-73152" y="-505968"/>
                <a:ext cx="8533969" cy="761955"/>
              </a:xfrm>
              <a:prstGeom prst="line">
                <a:avLst/>
              </a:prstGeom>
              <a:ln w="190500">
                <a:solidFill>
                  <a:srgbClr val="FDB51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1" name="Picture 7" descr="NESSO Logo-RGB.png">
              <a:extLst>
                <a:ext uri="{FF2B5EF4-FFF2-40B4-BE49-F238E27FC236}">
                  <a16:creationId xmlns:a16="http://schemas.microsoft.com/office/drawing/2014/main" id="{6FCB18AF-C666-460A-8425-C8F085197DD1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" y="5943600"/>
              <a:ext cx="613167" cy="83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2151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B80E6742-2AB3-4197-884C-F326FCD6B5F4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97366" y="-506413"/>
            <a:ext cx="12289367" cy="7364413"/>
            <a:chOff x="-73152" y="-505968"/>
            <a:chExt cx="9217152" cy="7363968"/>
          </a:xfrm>
        </p:grpSpPr>
        <p:sp>
          <p:nvSpPr>
            <p:cNvPr id="4" name="Freeform 26">
              <a:extLst>
                <a:ext uri="{FF2B5EF4-FFF2-40B4-BE49-F238E27FC236}">
                  <a16:creationId xmlns:a16="http://schemas.microsoft.com/office/drawing/2014/main" id="{3EBCC6AF-5FE8-40ED-BEC5-6372D58F4901}"/>
                </a:ext>
              </a:extLst>
            </p:cNvPr>
            <p:cNvSpPr/>
            <p:nvPr userDrawn="1"/>
          </p:nvSpPr>
          <p:spPr>
            <a:xfrm>
              <a:off x="761885" y="6096046"/>
              <a:ext cx="8382115" cy="761954"/>
            </a:xfrm>
            <a:custGeom>
              <a:avLst/>
              <a:gdLst>
                <a:gd name="connsiteX0" fmla="*/ 0 w 7696200"/>
                <a:gd name="connsiteY0" fmla="*/ 0 h 457200"/>
                <a:gd name="connsiteX1" fmla="*/ 7696200 w 7696200"/>
                <a:gd name="connsiteY1" fmla="*/ 0 h 457200"/>
                <a:gd name="connsiteX2" fmla="*/ 7696200 w 7696200"/>
                <a:gd name="connsiteY2" fmla="*/ 457200 h 457200"/>
                <a:gd name="connsiteX3" fmla="*/ 0 w 7696200"/>
                <a:gd name="connsiteY3" fmla="*/ 457200 h 457200"/>
                <a:gd name="connsiteX4" fmla="*/ 0 w 7696200"/>
                <a:gd name="connsiteY4" fmla="*/ 0 h 457200"/>
                <a:gd name="connsiteX0" fmla="*/ 0 w 7696200"/>
                <a:gd name="connsiteY0" fmla="*/ 457200 h 457200"/>
                <a:gd name="connsiteX1" fmla="*/ 7696200 w 7696200"/>
                <a:gd name="connsiteY1" fmla="*/ 0 h 457200"/>
                <a:gd name="connsiteX2" fmla="*/ 7696200 w 7696200"/>
                <a:gd name="connsiteY2" fmla="*/ 457200 h 457200"/>
                <a:gd name="connsiteX3" fmla="*/ 0 w 7696200"/>
                <a:gd name="connsiteY3" fmla="*/ 457200 h 457200"/>
                <a:gd name="connsiteX4" fmla="*/ 0 w 7696200"/>
                <a:gd name="connsiteY4" fmla="*/ 457200 h 457200"/>
                <a:gd name="connsiteX0" fmla="*/ 0 w 9144000"/>
                <a:gd name="connsiteY0" fmla="*/ 457200 h 457200"/>
                <a:gd name="connsiteX1" fmla="*/ 9144000 w 9144000"/>
                <a:gd name="connsiteY1" fmla="*/ 0 h 457200"/>
                <a:gd name="connsiteX2" fmla="*/ 9144000 w 9144000"/>
                <a:gd name="connsiteY2" fmla="*/ 457200 h 457200"/>
                <a:gd name="connsiteX3" fmla="*/ 1447800 w 9144000"/>
                <a:gd name="connsiteY3" fmla="*/ 457200 h 457200"/>
                <a:gd name="connsiteX4" fmla="*/ 0 w 9144000"/>
                <a:gd name="connsiteY4" fmla="*/ 457200 h 457200"/>
                <a:gd name="connsiteX0" fmla="*/ 0 w 9144000"/>
                <a:gd name="connsiteY0" fmla="*/ 609600 h 609600"/>
                <a:gd name="connsiteX1" fmla="*/ 9144000 w 9144000"/>
                <a:gd name="connsiteY1" fmla="*/ 0 h 609600"/>
                <a:gd name="connsiteX2" fmla="*/ 9144000 w 9144000"/>
                <a:gd name="connsiteY2" fmla="*/ 609600 h 609600"/>
                <a:gd name="connsiteX3" fmla="*/ 1447800 w 9144000"/>
                <a:gd name="connsiteY3" fmla="*/ 609600 h 609600"/>
                <a:gd name="connsiteX4" fmla="*/ 0 w 9144000"/>
                <a:gd name="connsiteY4" fmla="*/ 609600 h 609600"/>
                <a:gd name="connsiteX0" fmla="*/ 0 w 9144000"/>
                <a:gd name="connsiteY0" fmla="*/ 685800 h 685800"/>
                <a:gd name="connsiteX1" fmla="*/ 9144000 w 9144000"/>
                <a:gd name="connsiteY1" fmla="*/ 0 h 685800"/>
                <a:gd name="connsiteX2" fmla="*/ 9144000 w 9144000"/>
                <a:gd name="connsiteY2" fmla="*/ 685800 h 685800"/>
                <a:gd name="connsiteX3" fmla="*/ 1447800 w 9144000"/>
                <a:gd name="connsiteY3" fmla="*/ 685800 h 685800"/>
                <a:gd name="connsiteX4" fmla="*/ 0 w 9144000"/>
                <a:gd name="connsiteY4" fmla="*/ 685800 h 685800"/>
                <a:gd name="connsiteX0" fmla="*/ 0 w 9144000"/>
                <a:gd name="connsiteY0" fmla="*/ 762000 h 762000"/>
                <a:gd name="connsiteX1" fmla="*/ 9144000 w 9144000"/>
                <a:gd name="connsiteY1" fmla="*/ 0 h 762000"/>
                <a:gd name="connsiteX2" fmla="*/ 9144000 w 9144000"/>
                <a:gd name="connsiteY2" fmla="*/ 762000 h 762000"/>
                <a:gd name="connsiteX3" fmla="*/ 1447800 w 9144000"/>
                <a:gd name="connsiteY3" fmla="*/ 762000 h 762000"/>
                <a:gd name="connsiteX4" fmla="*/ 0 w 9144000"/>
                <a:gd name="connsiteY4" fmla="*/ 762000 h 762000"/>
                <a:gd name="connsiteX0" fmla="*/ 0 w 9958812"/>
                <a:gd name="connsiteY0" fmla="*/ 762000 h 762000"/>
                <a:gd name="connsiteX1" fmla="*/ 9958812 w 9958812"/>
                <a:gd name="connsiteY1" fmla="*/ 0 h 762000"/>
                <a:gd name="connsiteX2" fmla="*/ 9958812 w 9958812"/>
                <a:gd name="connsiteY2" fmla="*/ 762000 h 762000"/>
                <a:gd name="connsiteX3" fmla="*/ 2262612 w 9958812"/>
                <a:gd name="connsiteY3" fmla="*/ 762000 h 762000"/>
                <a:gd name="connsiteX4" fmla="*/ 0 w 9958812"/>
                <a:gd name="connsiteY4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58812" h="762000">
                  <a:moveTo>
                    <a:pt x="0" y="762000"/>
                  </a:moveTo>
                  <a:lnTo>
                    <a:pt x="9958812" y="0"/>
                  </a:lnTo>
                  <a:lnTo>
                    <a:pt x="9958812" y="762000"/>
                  </a:lnTo>
                  <a:lnTo>
                    <a:pt x="2262612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/>
            </a:p>
          </p:txBody>
        </p:sp>
        <p:sp>
          <p:nvSpPr>
            <p:cNvPr id="5" name="TextBox 8">
              <a:extLst>
                <a:ext uri="{FF2B5EF4-FFF2-40B4-BE49-F238E27FC236}">
                  <a16:creationId xmlns:a16="http://schemas.microsoft.com/office/drawing/2014/main" id="{BD8FF240-2102-4B27-B9A0-2D6C54790F6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2743112" y="6550044"/>
              <a:ext cx="6400888" cy="277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defTabSz="914400" eaLnBrk="1" hangingPunct="1">
                <a:defRPr/>
              </a:pPr>
              <a:r>
                <a:rPr lang="en-US" altLang="en-US" sz="1200">
                  <a:solidFill>
                    <a:srgbClr val="FDB515"/>
                  </a:solidFill>
                </a:rPr>
                <a:t>NessoStrategies.com</a:t>
              </a:r>
            </a:p>
          </p:txBody>
        </p:sp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E13F028-63EB-41F5-BB4A-B6125EBB0EC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73152" y="-505968"/>
              <a:ext cx="1978152" cy="1054608"/>
              <a:chOff x="-73152" y="-505968"/>
              <a:chExt cx="8534400" cy="1054608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DEE23F36-748F-4744-95B8-11280CCF07B0}"/>
                  </a:ext>
                </a:extLst>
              </p:cNvPr>
              <p:cNvCxnSpPr/>
              <p:nvPr userDrawn="1"/>
            </p:nvCxnSpPr>
            <p:spPr>
              <a:xfrm flipH="1">
                <a:off x="-73152" y="-213886"/>
                <a:ext cx="8533969" cy="761955"/>
              </a:xfrm>
              <a:prstGeom prst="line">
                <a:avLst/>
              </a:prstGeom>
              <a:ln w="190500">
                <a:solidFill>
                  <a:srgbClr val="FDB51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F84D27C1-3742-4D19-8FE1-3E2A70069686}"/>
                  </a:ext>
                </a:extLst>
              </p:cNvPr>
              <p:cNvCxnSpPr/>
              <p:nvPr userDrawn="1"/>
            </p:nvCxnSpPr>
            <p:spPr>
              <a:xfrm flipH="1">
                <a:off x="-73152" y="-505968"/>
                <a:ext cx="8533969" cy="761955"/>
              </a:xfrm>
              <a:prstGeom prst="line">
                <a:avLst/>
              </a:prstGeom>
              <a:ln w="190500">
                <a:solidFill>
                  <a:srgbClr val="FDB51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" name="Picture 7" descr="NESSO Logo-RGB.png">
              <a:extLst>
                <a:ext uri="{FF2B5EF4-FFF2-40B4-BE49-F238E27FC236}">
                  <a16:creationId xmlns:a16="http://schemas.microsoft.com/office/drawing/2014/main" id="{FB83EC10-F0A1-456B-9AF9-C97B2251898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" y="5943600"/>
              <a:ext cx="613167" cy="83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574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2DA5B40F-9940-4E4E-8600-EFBBB05E8F1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97366" y="-506413"/>
            <a:ext cx="12289367" cy="7364413"/>
            <a:chOff x="-73152" y="-505968"/>
            <a:chExt cx="9217152" cy="7363968"/>
          </a:xfrm>
        </p:grpSpPr>
        <p:sp>
          <p:nvSpPr>
            <p:cNvPr id="3" name="Freeform 25">
              <a:extLst>
                <a:ext uri="{FF2B5EF4-FFF2-40B4-BE49-F238E27FC236}">
                  <a16:creationId xmlns:a16="http://schemas.microsoft.com/office/drawing/2014/main" id="{C7069F70-2590-4C38-9841-BEBD9C8FDD10}"/>
                </a:ext>
              </a:extLst>
            </p:cNvPr>
            <p:cNvSpPr/>
            <p:nvPr userDrawn="1"/>
          </p:nvSpPr>
          <p:spPr>
            <a:xfrm>
              <a:off x="761885" y="6096046"/>
              <a:ext cx="8382115" cy="761954"/>
            </a:xfrm>
            <a:custGeom>
              <a:avLst/>
              <a:gdLst>
                <a:gd name="connsiteX0" fmla="*/ 0 w 7696200"/>
                <a:gd name="connsiteY0" fmla="*/ 0 h 457200"/>
                <a:gd name="connsiteX1" fmla="*/ 7696200 w 7696200"/>
                <a:gd name="connsiteY1" fmla="*/ 0 h 457200"/>
                <a:gd name="connsiteX2" fmla="*/ 7696200 w 7696200"/>
                <a:gd name="connsiteY2" fmla="*/ 457200 h 457200"/>
                <a:gd name="connsiteX3" fmla="*/ 0 w 7696200"/>
                <a:gd name="connsiteY3" fmla="*/ 457200 h 457200"/>
                <a:gd name="connsiteX4" fmla="*/ 0 w 7696200"/>
                <a:gd name="connsiteY4" fmla="*/ 0 h 457200"/>
                <a:gd name="connsiteX0" fmla="*/ 0 w 7696200"/>
                <a:gd name="connsiteY0" fmla="*/ 457200 h 457200"/>
                <a:gd name="connsiteX1" fmla="*/ 7696200 w 7696200"/>
                <a:gd name="connsiteY1" fmla="*/ 0 h 457200"/>
                <a:gd name="connsiteX2" fmla="*/ 7696200 w 7696200"/>
                <a:gd name="connsiteY2" fmla="*/ 457200 h 457200"/>
                <a:gd name="connsiteX3" fmla="*/ 0 w 7696200"/>
                <a:gd name="connsiteY3" fmla="*/ 457200 h 457200"/>
                <a:gd name="connsiteX4" fmla="*/ 0 w 7696200"/>
                <a:gd name="connsiteY4" fmla="*/ 457200 h 457200"/>
                <a:gd name="connsiteX0" fmla="*/ 0 w 9144000"/>
                <a:gd name="connsiteY0" fmla="*/ 457200 h 457200"/>
                <a:gd name="connsiteX1" fmla="*/ 9144000 w 9144000"/>
                <a:gd name="connsiteY1" fmla="*/ 0 h 457200"/>
                <a:gd name="connsiteX2" fmla="*/ 9144000 w 9144000"/>
                <a:gd name="connsiteY2" fmla="*/ 457200 h 457200"/>
                <a:gd name="connsiteX3" fmla="*/ 1447800 w 9144000"/>
                <a:gd name="connsiteY3" fmla="*/ 457200 h 457200"/>
                <a:gd name="connsiteX4" fmla="*/ 0 w 9144000"/>
                <a:gd name="connsiteY4" fmla="*/ 457200 h 457200"/>
                <a:gd name="connsiteX0" fmla="*/ 0 w 9144000"/>
                <a:gd name="connsiteY0" fmla="*/ 609600 h 609600"/>
                <a:gd name="connsiteX1" fmla="*/ 9144000 w 9144000"/>
                <a:gd name="connsiteY1" fmla="*/ 0 h 609600"/>
                <a:gd name="connsiteX2" fmla="*/ 9144000 w 9144000"/>
                <a:gd name="connsiteY2" fmla="*/ 609600 h 609600"/>
                <a:gd name="connsiteX3" fmla="*/ 1447800 w 9144000"/>
                <a:gd name="connsiteY3" fmla="*/ 609600 h 609600"/>
                <a:gd name="connsiteX4" fmla="*/ 0 w 9144000"/>
                <a:gd name="connsiteY4" fmla="*/ 609600 h 609600"/>
                <a:gd name="connsiteX0" fmla="*/ 0 w 9144000"/>
                <a:gd name="connsiteY0" fmla="*/ 685800 h 685800"/>
                <a:gd name="connsiteX1" fmla="*/ 9144000 w 9144000"/>
                <a:gd name="connsiteY1" fmla="*/ 0 h 685800"/>
                <a:gd name="connsiteX2" fmla="*/ 9144000 w 9144000"/>
                <a:gd name="connsiteY2" fmla="*/ 685800 h 685800"/>
                <a:gd name="connsiteX3" fmla="*/ 1447800 w 9144000"/>
                <a:gd name="connsiteY3" fmla="*/ 685800 h 685800"/>
                <a:gd name="connsiteX4" fmla="*/ 0 w 9144000"/>
                <a:gd name="connsiteY4" fmla="*/ 685800 h 685800"/>
                <a:gd name="connsiteX0" fmla="*/ 0 w 9144000"/>
                <a:gd name="connsiteY0" fmla="*/ 762000 h 762000"/>
                <a:gd name="connsiteX1" fmla="*/ 9144000 w 9144000"/>
                <a:gd name="connsiteY1" fmla="*/ 0 h 762000"/>
                <a:gd name="connsiteX2" fmla="*/ 9144000 w 9144000"/>
                <a:gd name="connsiteY2" fmla="*/ 762000 h 762000"/>
                <a:gd name="connsiteX3" fmla="*/ 1447800 w 9144000"/>
                <a:gd name="connsiteY3" fmla="*/ 762000 h 762000"/>
                <a:gd name="connsiteX4" fmla="*/ 0 w 9144000"/>
                <a:gd name="connsiteY4" fmla="*/ 762000 h 762000"/>
                <a:gd name="connsiteX0" fmla="*/ 0 w 9958812"/>
                <a:gd name="connsiteY0" fmla="*/ 762000 h 762000"/>
                <a:gd name="connsiteX1" fmla="*/ 9958812 w 9958812"/>
                <a:gd name="connsiteY1" fmla="*/ 0 h 762000"/>
                <a:gd name="connsiteX2" fmla="*/ 9958812 w 9958812"/>
                <a:gd name="connsiteY2" fmla="*/ 762000 h 762000"/>
                <a:gd name="connsiteX3" fmla="*/ 2262612 w 9958812"/>
                <a:gd name="connsiteY3" fmla="*/ 762000 h 762000"/>
                <a:gd name="connsiteX4" fmla="*/ 0 w 9958812"/>
                <a:gd name="connsiteY4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58812" h="762000">
                  <a:moveTo>
                    <a:pt x="0" y="762000"/>
                  </a:moveTo>
                  <a:lnTo>
                    <a:pt x="9958812" y="0"/>
                  </a:lnTo>
                  <a:lnTo>
                    <a:pt x="9958812" y="762000"/>
                  </a:lnTo>
                  <a:lnTo>
                    <a:pt x="2262612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/>
            </a:p>
          </p:txBody>
        </p:sp>
        <p:sp>
          <p:nvSpPr>
            <p:cNvPr id="4" name="TextBox 8">
              <a:extLst>
                <a:ext uri="{FF2B5EF4-FFF2-40B4-BE49-F238E27FC236}">
                  <a16:creationId xmlns:a16="http://schemas.microsoft.com/office/drawing/2014/main" id="{9A5013E7-38C1-4B13-A546-3ADA28F613E1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2743112" y="6550044"/>
              <a:ext cx="6400888" cy="277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defTabSz="914400" eaLnBrk="1" hangingPunct="1">
                <a:defRPr/>
              </a:pPr>
              <a:r>
                <a:rPr lang="en-US" altLang="en-US" sz="1200">
                  <a:solidFill>
                    <a:srgbClr val="FDB515"/>
                  </a:solidFill>
                </a:rPr>
                <a:t>NessoStrategies.com</a:t>
              </a:r>
            </a:p>
          </p:txBody>
        </p:sp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0896D0B5-8D7D-4BE4-9709-E2E517EC52C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73152" y="-505968"/>
              <a:ext cx="1978152" cy="1054608"/>
              <a:chOff x="-73152" y="-505968"/>
              <a:chExt cx="8534400" cy="1054608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3F003970-50A5-4533-AF90-298F3B6C7985}"/>
                  </a:ext>
                </a:extLst>
              </p:cNvPr>
              <p:cNvCxnSpPr/>
              <p:nvPr userDrawn="1"/>
            </p:nvCxnSpPr>
            <p:spPr>
              <a:xfrm flipH="1">
                <a:off x="-73152" y="-213886"/>
                <a:ext cx="8533969" cy="761955"/>
              </a:xfrm>
              <a:prstGeom prst="line">
                <a:avLst/>
              </a:prstGeom>
              <a:ln w="190500">
                <a:solidFill>
                  <a:srgbClr val="FDB51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E8388DA8-8276-494C-ABA3-22EDD7F6331B}"/>
                  </a:ext>
                </a:extLst>
              </p:cNvPr>
              <p:cNvCxnSpPr/>
              <p:nvPr userDrawn="1"/>
            </p:nvCxnSpPr>
            <p:spPr>
              <a:xfrm flipH="1">
                <a:off x="-73152" y="-505968"/>
                <a:ext cx="8533969" cy="761955"/>
              </a:xfrm>
              <a:prstGeom prst="line">
                <a:avLst/>
              </a:prstGeom>
              <a:ln w="190500">
                <a:solidFill>
                  <a:srgbClr val="FDB51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" name="Picture 7" descr="NESSO Logo-RGB.png">
              <a:extLst>
                <a:ext uri="{FF2B5EF4-FFF2-40B4-BE49-F238E27FC236}">
                  <a16:creationId xmlns:a16="http://schemas.microsoft.com/office/drawing/2014/main" id="{661D550E-6567-4C1A-9C28-A422ABD0BE12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" y="5943600"/>
              <a:ext cx="613167" cy="83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45963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0">
            <a:extLst>
              <a:ext uri="{FF2B5EF4-FFF2-40B4-BE49-F238E27FC236}">
                <a16:creationId xmlns:a16="http://schemas.microsoft.com/office/drawing/2014/main" id="{8A37ED06-58DC-4D3F-A93C-987DF55FEC7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01600" y="6096000"/>
            <a:ext cx="12090400" cy="762000"/>
            <a:chOff x="76200" y="6096000"/>
            <a:chExt cx="9067800" cy="762000"/>
          </a:xfrm>
        </p:grpSpPr>
        <p:pic>
          <p:nvPicPr>
            <p:cNvPr id="6" name="Picture 4" descr="NESSO Logo-RGB.png">
              <a:extLst>
                <a:ext uri="{FF2B5EF4-FFF2-40B4-BE49-F238E27FC236}">
                  <a16:creationId xmlns:a16="http://schemas.microsoft.com/office/drawing/2014/main" id="{2FFE15E9-7DA5-4CB2-8DF8-1368C5AFB56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" y="6096000"/>
              <a:ext cx="1295400" cy="653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Freeform 24">
              <a:extLst>
                <a:ext uri="{FF2B5EF4-FFF2-40B4-BE49-F238E27FC236}">
                  <a16:creationId xmlns:a16="http://schemas.microsoft.com/office/drawing/2014/main" id="{324EE6DE-85BF-4A7D-BF0E-60A05C8FB5F5}"/>
                </a:ext>
              </a:extLst>
            </p:cNvPr>
            <p:cNvSpPr/>
            <p:nvPr userDrawn="1"/>
          </p:nvSpPr>
          <p:spPr>
            <a:xfrm>
              <a:off x="1447800" y="6172200"/>
              <a:ext cx="7696200" cy="685800"/>
            </a:xfrm>
            <a:custGeom>
              <a:avLst/>
              <a:gdLst>
                <a:gd name="connsiteX0" fmla="*/ 0 w 7696200"/>
                <a:gd name="connsiteY0" fmla="*/ 0 h 457200"/>
                <a:gd name="connsiteX1" fmla="*/ 7696200 w 7696200"/>
                <a:gd name="connsiteY1" fmla="*/ 0 h 457200"/>
                <a:gd name="connsiteX2" fmla="*/ 7696200 w 7696200"/>
                <a:gd name="connsiteY2" fmla="*/ 457200 h 457200"/>
                <a:gd name="connsiteX3" fmla="*/ 0 w 7696200"/>
                <a:gd name="connsiteY3" fmla="*/ 457200 h 457200"/>
                <a:gd name="connsiteX4" fmla="*/ 0 w 7696200"/>
                <a:gd name="connsiteY4" fmla="*/ 0 h 457200"/>
                <a:gd name="connsiteX0" fmla="*/ 0 w 7696200"/>
                <a:gd name="connsiteY0" fmla="*/ 457200 h 457200"/>
                <a:gd name="connsiteX1" fmla="*/ 7696200 w 7696200"/>
                <a:gd name="connsiteY1" fmla="*/ 0 h 457200"/>
                <a:gd name="connsiteX2" fmla="*/ 7696200 w 7696200"/>
                <a:gd name="connsiteY2" fmla="*/ 457200 h 457200"/>
                <a:gd name="connsiteX3" fmla="*/ 0 w 7696200"/>
                <a:gd name="connsiteY3" fmla="*/ 457200 h 457200"/>
                <a:gd name="connsiteX4" fmla="*/ 0 w 7696200"/>
                <a:gd name="connsiteY4" fmla="*/ 457200 h 457200"/>
                <a:gd name="connsiteX0" fmla="*/ 0 w 9144000"/>
                <a:gd name="connsiteY0" fmla="*/ 457200 h 457200"/>
                <a:gd name="connsiteX1" fmla="*/ 9144000 w 9144000"/>
                <a:gd name="connsiteY1" fmla="*/ 0 h 457200"/>
                <a:gd name="connsiteX2" fmla="*/ 9144000 w 9144000"/>
                <a:gd name="connsiteY2" fmla="*/ 457200 h 457200"/>
                <a:gd name="connsiteX3" fmla="*/ 1447800 w 9144000"/>
                <a:gd name="connsiteY3" fmla="*/ 457200 h 457200"/>
                <a:gd name="connsiteX4" fmla="*/ 0 w 9144000"/>
                <a:gd name="connsiteY4" fmla="*/ 457200 h 457200"/>
                <a:gd name="connsiteX0" fmla="*/ 0 w 9144000"/>
                <a:gd name="connsiteY0" fmla="*/ 609600 h 609600"/>
                <a:gd name="connsiteX1" fmla="*/ 9144000 w 9144000"/>
                <a:gd name="connsiteY1" fmla="*/ 0 h 609600"/>
                <a:gd name="connsiteX2" fmla="*/ 9144000 w 9144000"/>
                <a:gd name="connsiteY2" fmla="*/ 609600 h 609600"/>
                <a:gd name="connsiteX3" fmla="*/ 1447800 w 9144000"/>
                <a:gd name="connsiteY3" fmla="*/ 609600 h 609600"/>
                <a:gd name="connsiteX4" fmla="*/ 0 w 9144000"/>
                <a:gd name="connsiteY4" fmla="*/ 609600 h 609600"/>
                <a:gd name="connsiteX0" fmla="*/ 0 w 9144000"/>
                <a:gd name="connsiteY0" fmla="*/ 685800 h 685800"/>
                <a:gd name="connsiteX1" fmla="*/ 9144000 w 9144000"/>
                <a:gd name="connsiteY1" fmla="*/ 0 h 685800"/>
                <a:gd name="connsiteX2" fmla="*/ 9144000 w 9144000"/>
                <a:gd name="connsiteY2" fmla="*/ 685800 h 685800"/>
                <a:gd name="connsiteX3" fmla="*/ 1447800 w 9144000"/>
                <a:gd name="connsiteY3" fmla="*/ 685800 h 685800"/>
                <a:gd name="connsiteX4" fmla="*/ 0 w 9144000"/>
                <a:gd name="connsiteY4" fmla="*/ 68580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685800">
                  <a:moveTo>
                    <a:pt x="0" y="685800"/>
                  </a:moveTo>
                  <a:lnTo>
                    <a:pt x="9144000" y="0"/>
                  </a:lnTo>
                  <a:lnTo>
                    <a:pt x="9144000" y="685800"/>
                  </a:lnTo>
                  <a:lnTo>
                    <a:pt x="1447800" y="685800"/>
                  </a:lnTo>
                  <a:lnTo>
                    <a:pt x="0" y="68580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C5AC331B-DEE6-4742-B16A-3CCAB433EDCB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2743200" y="6550025"/>
              <a:ext cx="6400800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defTabSz="914400" eaLnBrk="1" hangingPunct="1">
                <a:defRPr/>
              </a:pPr>
              <a:r>
                <a:rPr lang="en-US" altLang="en-US" sz="1200">
                  <a:solidFill>
                    <a:srgbClr val="D1D3D4"/>
                  </a:solidFill>
                </a:rPr>
                <a:t>Unique Perspectives. Powerful Solutions.</a:t>
              </a:r>
              <a:r>
                <a:rPr lang="en-US" altLang="en-US" sz="1200">
                  <a:solidFill>
                    <a:srgbClr val="FDB515"/>
                  </a:solidFill>
                </a:rPr>
                <a:t>  NessoStrategies.com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94E54B3-4ECC-4AD7-948A-141206260EC2}"/>
                </a:ext>
              </a:extLst>
            </p:cNvPr>
            <p:cNvCxnSpPr>
              <a:endCxn id="25" idx="0"/>
            </p:cNvCxnSpPr>
            <p:nvPr userDrawn="1"/>
          </p:nvCxnSpPr>
          <p:spPr>
            <a:xfrm flipH="1">
              <a:off x="1447800" y="6172200"/>
              <a:ext cx="7696200" cy="68580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906F5D8-F8AF-41EC-A03D-C34F41935B0E}"/>
                </a:ext>
              </a:extLst>
            </p:cNvPr>
            <p:cNvCxnSpPr/>
            <p:nvPr userDrawn="1"/>
          </p:nvCxnSpPr>
          <p:spPr>
            <a:xfrm flipH="1">
              <a:off x="609600" y="6096000"/>
              <a:ext cx="8534400" cy="76200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6E7EA4F7-C3AD-455A-90A8-57D2B289E68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97366" y="-506413"/>
            <a:ext cx="2637367" cy="1055688"/>
            <a:chOff x="-73152" y="-505968"/>
            <a:chExt cx="8534400" cy="1054608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48D12FE-377B-4385-B818-09933727893E}"/>
                </a:ext>
              </a:extLst>
            </p:cNvPr>
            <p:cNvCxnSpPr/>
            <p:nvPr userDrawn="1"/>
          </p:nvCxnSpPr>
          <p:spPr>
            <a:xfrm flipH="1">
              <a:off x="-73152" y="-212580"/>
              <a:ext cx="8534400" cy="761220"/>
            </a:xfrm>
            <a:prstGeom prst="line">
              <a:avLst/>
            </a:prstGeom>
            <a:ln w="190500">
              <a:solidFill>
                <a:srgbClr val="FDB51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781E5D1-2A37-48A1-9006-56A875DC2EB1}"/>
                </a:ext>
              </a:extLst>
            </p:cNvPr>
            <p:cNvCxnSpPr/>
            <p:nvPr userDrawn="1"/>
          </p:nvCxnSpPr>
          <p:spPr>
            <a:xfrm flipH="1">
              <a:off x="-73152" y="-505968"/>
              <a:ext cx="8534400" cy="761221"/>
            </a:xfrm>
            <a:prstGeom prst="line">
              <a:avLst/>
            </a:prstGeom>
            <a:ln w="190500">
              <a:solidFill>
                <a:srgbClr val="FDB51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3276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">
            <a:extLst>
              <a:ext uri="{FF2B5EF4-FFF2-40B4-BE49-F238E27FC236}">
                <a16:creationId xmlns:a16="http://schemas.microsoft.com/office/drawing/2014/main" id="{14A08A92-F7BA-44F8-BCCB-706CA5D56ED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97366" y="-506413"/>
            <a:ext cx="12289367" cy="7364413"/>
            <a:chOff x="-73152" y="-505968"/>
            <a:chExt cx="9217152" cy="7363968"/>
          </a:xfrm>
        </p:grpSpPr>
        <p:sp>
          <p:nvSpPr>
            <p:cNvPr id="6" name="Freeform 28">
              <a:extLst>
                <a:ext uri="{FF2B5EF4-FFF2-40B4-BE49-F238E27FC236}">
                  <a16:creationId xmlns:a16="http://schemas.microsoft.com/office/drawing/2014/main" id="{18DAE6AE-45A8-484F-B78E-006CAB18706D}"/>
                </a:ext>
              </a:extLst>
            </p:cNvPr>
            <p:cNvSpPr/>
            <p:nvPr userDrawn="1"/>
          </p:nvSpPr>
          <p:spPr>
            <a:xfrm>
              <a:off x="761885" y="6096046"/>
              <a:ext cx="8382115" cy="761954"/>
            </a:xfrm>
            <a:custGeom>
              <a:avLst/>
              <a:gdLst>
                <a:gd name="connsiteX0" fmla="*/ 0 w 7696200"/>
                <a:gd name="connsiteY0" fmla="*/ 0 h 457200"/>
                <a:gd name="connsiteX1" fmla="*/ 7696200 w 7696200"/>
                <a:gd name="connsiteY1" fmla="*/ 0 h 457200"/>
                <a:gd name="connsiteX2" fmla="*/ 7696200 w 7696200"/>
                <a:gd name="connsiteY2" fmla="*/ 457200 h 457200"/>
                <a:gd name="connsiteX3" fmla="*/ 0 w 7696200"/>
                <a:gd name="connsiteY3" fmla="*/ 457200 h 457200"/>
                <a:gd name="connsiteX4" fmla="*/ 0 w 7696200"/>
                <a:gd name="connsiteY4" fmla="*/ 0 h 457200"/>
                <a:gd name="connsiteX0" fmla="*/ 0 w 7696200"/>
                <a:gd name="connsiteY0" fmla="*/ 457200 h 457200"/>
                <a:gd name="connsiteX1" fmla="*/ 7696200 w 7696200"/>
                <a:gd name="connsiteY1" fmla="*/ 0 h 457200"/>
                <a:gd name="connsiteX2" fmla="*/ 7696200 w 7696200"/>
                <a:gd name="connsiteY2" fmla="*/ 457200 h 457200"/>
                <a:gd name="connsiteX3" fmla="*/ 0 w 7696200"/>
                <a:gd name="connsiteY3" fmla="*/ 457200 h 457200"/>
                <a:gd name="connsiteX4" fmla="*/ 0 w 7696200"/>
                <a:gd name="connsiteY4" fmla="*/ 457200 h 457200"/>
                <a:gd name="connsiteX0" fmla="*/ 0 w 9144000"/>
                <a:gd name="connsiteY0" fmla="*/ 457200 h 457200"/>
                <a:gd name="connsiteX1" fmla="*/ 9144000 w 9144000"/>
                <a:gd name="connsiteY1" fmla="*/ 0 h 457200"/>
                <a:gd name="connsiteX2" fmla="*/ 9144000 w 9144000"/>
                <a:gd name="connsiteY2" fmla="*/ 457200 h 457200"/>
                <a:gd name="connsiteX3" fmla="*/ 1447800 w 9144000"/>
                <a:gd name="connsiteY3" fmla="*/ 457200 h 457200"/>
                <a:gd name="connsiteX4" fmla="*/ 0 w 9144000"/>
                <a:gd name="connsiteY4" fmla="*/ 457200 h 457200"/>
                <a:gd name="connsiteX0" fmla="*/ 0 w 9144000"/>
                <a:gd name="connsiteY0" fmla="*/ 609600 h 609600"/>
                <a:gd name="connsiteX1" fmla="*/ 9144000 w 9144000"/>
                <a:gd name="connsiteY1" fmla="*/ 0 h 609600"/>
                <a:gd name="connsiteX2" fmla="*/ 9144000 w 9144000"/>
                <a:gd name="connsiteY2" fmla="*/ 609600 h 609600"/>
                <a:gd name="connsiteX3" fmla="*/ 1447800 w 9144000"/>
                <a:gd name="connsiteY3" fmla="*/ 609600 h 609600"/>
                <a:gd name="connsiteX4" fmla="*/ 0 w 9144000"/>
                <a:gd name="connsiteY4" fmla="*/ 609600 h 609600"/>
                <a:gd name="connsiteX0" fmla="*/ 0 w 9144000"/>
                <a:gd name="connsiteY0" fmla="*/ 685800 h 685800"/>
                <a:gd name="connsiteX1" fmla="*/ 9144000 w 9144000"/>
                <a:gd name="connsiteY1" fmla="*/ 0 h 685800"/>
                <a:gd name="connsiteX2" fmla="*/ 9144000 w 9144000"/>
                <a:gd name="connsiteY2" fmla="*/ 685800 h 685800"/>
                <a:gd name="connsiteX3" fmla="*/ 1447800 w 9144000"/>
                <a:gd name="connsiteY3" fmla="*/ 685800 h 685800"/>
                <a:gd name="connsiteX4" fmla="*/ 0 w 9144000"/>
                <a:gd name="connsiteY4" fmla="*/ 685800 h 685800"/>
                <a:gd name="connsiteX0" fmla="*/ 0 w 9144000"/>
                <a:gd name="connsiteY0" fmla="*/ 762000 h 762000"/>
                <a:gd name="connsiteX1" fmla="*/ 9144000 w 9144000"/>
                <a:gd name="connsiteY1" fmla="*/ 0 h 762000"/>
                <a:gd name="connsiteX2" fmla="*/ 9144000 w 9144000"/>
                <a:gd name="connsiteY2" fmla="*/ 762000 h 762000"/>
                <a:gd name="connsiteX3" fmla="*/ 1447800 w 9144000"/>
                <a:gd name="connsiteY3" fmla="*/ 762000 h 762000"/>
                <a:gd name="connsiteX4" fmla="*/ 0 w 9144000"/>
                <a:gd name="connsiteY4" fmla="*/ 762000 h 762000"/>
                <a:gd name="connsiteX0" fmla="*/ 0 w 9958812"/>
                <a:gd name="connsiteY0" fmla="*/ 762000 h 762000"/>
                <a:gd name="connsiteX1" fmla="*/ 9958812 w 9958812"/>
                <a:gd name="connsiteY1" fmla="*/ 0 h 762000"/>
                <a:gd name="connsiteX2" fmla="*/ 9958812 w 9958812"/>
                <a:gd name="connsiteY2" fmla="*/ 762000 h 762000"/>
                <a:gd name="connsiteX3" fmla="*/ 2262612 w 9958812"/>
                <a:gd name="connsiteY3" fmla="*/ 762000 h 762000"/>
                <a:gd name="connsiteX4" fmla="*/ 0 w 9958812"/>
                <a:gd name="connsiteY4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58812" h="762000">
                  <a:moveTo>
                    <a:pt x="0" y="762000"/>
                  </a:moveTo>
                  <a:lnTo>
                    <a:pt x="9958812" y="0"/>
                  </a:lnTo>
                  <a:lnTo>
                    <a:pt x="9958812" y="762000"/>
                  </a:lnTo>
                  <a:lnTo>
                    <a:pt x="2262612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/>
            </a:p>
          </p:txBody>
        </p:sp>
        <p:sp>
          <p:nvSpPr>
            <p:cNvPr id="7" name="TextBox 8">
              <a:extLst>
                <a:ext uri="{FF2B5EF4-FFF2-40B4-BE49-F238E27FC236}">
                  <a16:creationId xmlns:a16="http://schemas.microsoft.com/office/drawing/2014/main" id="{5594D942-7830-43E4-94C7-F29F80BFAB65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2743112" y="6550044"/>
              <a:ext cx="6400888" cy="277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defTabSz="914400" eaLnBrk="1" hangingPunct="1">
                <a:defRPr/>
              </a:pPr>
              <a:r>
                <a:rPr lang="en-US" altLang="en-US" sz="1200">
                  <a:solidFill>
                    <a:srgbClr val="FDB515"/>
                  </a:solidFill>
                </a:rPr>
                <a:t>NessoStrategies.com</a:t>
              </a:r>
            </a:p>
          </p:txBody>
        </p:sp>
        <p:grpSp>
          <p:nvGrpSpPr>
            <p:cNvPr id="8" name="Group 19">
              <a:extLst>
                <a:ext uri="{FF2B5EF4-FFF2-40B4-BE49-F238E27FC236}">
                  <a16:creationId xmlns:a16="http://schemas.microsoft.com/office/drawing/2014/main" id="{93237036-88BD-46DF-B12E-61F2AB68F214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73152" y="-505968"/>
              <a:ext cx="1978152" cy="1054608"/>
              <a:chOff x="-73152" y="-505968"/>
              <a:chExt cx="8534400" cy="1054608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80617364-0BED-4BBA-B4C5-C68E69FD2FE4}"/>
                  </a:ext>
                </a:extLst>
              </p:cNvPr>
              <p:cNvCxnSpPr/>
              <p:nvPr userDrawn="1"/>
            </p:nvCxnSpPr>
            <p:spPr>
              <a:xfrm flipH="1">
                <a:off x="-73152" y="-213886"/>
                <a:ext cx="8533969" cy="761955"/>
              </a:xfrm>
              <a:prstGeom prst="line">
                <a:avLst/>
              </a:prstGeom>
              <a:ln w="190500">
                <a:solidFill>
                  <a:srgbClr val="FDB51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6E20F4DF-7AEA-4FA5-AFC4-C53C949E7CB0}"/>
                  </a:ext>
                </a:extLst>
              </p:cNvPr>
              <p:cNvCxnSpPr/>
              <p:nvPr userDrawn="1"/>
            </p:nvCxnSpPr>
            <p:spPr>
              <a:xfrm flipH="1">
                <a:off x="-73152" y="-505968"/>
                <a:ext cx="8533969" cy="761955"/>
              </a:xfrm>
              <a:prstGeom prst="line">
                <a:avLst/>
              </a:prstGeom>
              <a:ln w="190500">
                <a:solidFill>
                  <a:srgbClr val="FDB51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9" name="Picture 7" descr="NESSO Logo-RGB.png">
              <a:extLst>
                <a:ext uri="{FF2B5EF4-FFF2-40B4-BE49-F238E27FC236}">
                  <a16:creationId xmlns:a16="http://schemas.microsoft.com/office/drawing/2014/main" id="{9951EB69-0AE5-4910-BB9D-DE8077474E3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" y="5943600"/>
              <a:ext cx="613167" cy="83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04844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8839DD0-6139-4F00-9F03-BA8DFB38EFC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97366" y="-506413"/>
            <a:ext cx="12289367" cy="7364413"/>
            <a:chOff x="-73152" y="-505968"/>
            <a:chExt cx="9217152" cy="7363968"/>
          </a:xfrm>
        </p:grpSpPr>
        <p:sp>
          <p:nvSpPr>
            <p:cNvPr id="5" name="Freeform 27">
              <a:extLst>
                <a:ext uri="{FF2B5EF4-FFF2-40B4-BE49-F238E27FC236}">
                  <a16:creationId xmlns:a16="http://schemas.microsoft.com/office/drawing/2014/main" id="{CD2382F0-2364-461A-988D-0A1301F9307C}"/>
                </a:ext>
              </a:extLst>
            </p:cNvPr>
            <p:cNvSpPr/>
            <p:nvPr userDrawn="1"/>
          </p:nvSpPr>
          <p:spPr>
            <a:xfrm>
              <a:off x="761885" y="6096046"/>
              <a:ext cx="8382115" cy="761954"/>
            </a:xfrm>
            <a:custGeom>
              <a:avLst/>
              <a:gdLst>
                <a:gd name="connsiteX0" fmla="*/ 0 w 7696200"/>
                <a:gd name="connsiteY0" fmla="*/ 0 h 457200"/>
                <a:gd name="connsiteX1" fmla="*/ 7696200 w 7696200"/>
                <a:gd name="connsiteY1" fmla="*/ 0 h 457200"/>
                <a:gd name="connsiteX2" fmla="*/ 7696200 w 7696200"/>
                <a:gd name="connsiteY2" fmla="*/ 457200 h 457200"/>
                <a:gd name="connsiteX3" fmla="*/ 0 w 7696200"/>
                <a:gd name="connsiteY3" fmla="*/ 457200 h 457200"/>
                <a:gd name="connsiteX4" fmla="*/ 0 w 7696200"/>
                <a:gd name="connsiteY4" fmla="*/ 0 h 457200"/>
                <a:gd name="connsiteX0" fmla="*/ 0 w 7696200"/>
                <a:gd name="connsiteY0" fmla="*/ 457200 h 457200"/>
                <a:gd name="connsiteX1" fmla="*/ 7696200 w 7696200"/>
                <a:gd name="connsiteY1" fmla="*/ 0 h 457200"/>
                <a:gd name="connsiteX2" fmla="*/ 7696200 w 7696200"/>
                <a:gd name="connsiteY2" fmla="*/ 457200 h 457200"/>
                <a:gd name="connsiteX3" fmla="*/ 0 w 7696200"/>
                <a:gd name="connsiteY3" fmla="*/ 457200 h 457200"/>
                <a:gd name="connsiteX4" fmla="*/ 0 w 7696200"/>
                <a:gd name="connsiteY4" fmla="*/ 457200 h 457200"/>
                <a:gd name="connsiteX0" fmla="*/ 0 w 9144000"/>
                <a:gd name="connsiteY0" fmla="*/ 457200 h 457200"/>
                <a:gd name="connsiteX1" fmla="*/ 9144000 w 9144000"/>
                <a:gd name="connsiteY1" fmla="*/ 0 h 457200"/>
                <a:gd name="connsiteX2" fmla="*/ 9144000 w 9144000"/>
                <a:gd name="connsiteY2" fmla="*/ 457200 h 457200"/>
                <a:gd name="connsiteX3" fmla="*/ 1447800 w 9144000"/>
                <a:gd name="connsiteY3" fmla="*/ 457200 h 457200"/>
                <a:gd name="connsiteX4" fmla="*/ 0 w 9144000"/>
                <a:gd name="connsiteY4" fmla="*/ 457200 h 457200"/>
                <a:gd name="connsiteX0" fmla="*/ 0 w 9144000"/>
                <a:gd name="connsiteY0" fmla="*/ 609600 h 609600"/>
                <a:gd name="connsiteX1" fmla="*/ 9144000 w 9144000"/>
                <a:gd name="connsiteY1" fmla="*/ 0 h 609600"/>
                <a:gd name="connsiteX2" fmla="*/ 9144000 w 9144000"/>
                <a:gd name="connsiteY2" fmla="*/ 609600 h 609600"/>
                <a:gd name="connsiteX3" fmla="*/ 1447800 w 9144000"/>
                <a:gd name="connsiteY3" fmla="*/ 609600 h 609600"/>
                <a:gd name="connsiteX4" fmla="*/ 0 w 9144000"/>
                <a:gd name="connsiteY4" fmla="*/ 609600 h 609600"/>
                <a:gd name="connsiteX0" fmla="*/ 0 w 9144000"/>
                <a:gd name="connsiteY0" fmla="*/ 685800 h 685800"/>
                <a:gd name="connsiteX1" fmla="*/ 9144000 w 9144000"/>
                <a:gd name="connsiteY1" fmla="*/ 0 h 685800"/>
                <a:gd name="connsiteX2" fmla="*/ 9144000 w 9144000"/>
                <a:gd name="connsiteY2" fmla="*/ 685800 h 685800"/>
                <a:gd name="connsiteX3" fmla="*/ 1447800 w 9144000"/>
                <a:gd name="connsiteY3" fmla="*/ 685800 h 685800"/>
                <a:gd name="connsiteX4" fmla="*/ 0 w 9144000"/>
                <a:gd name="connsiteY4" fmla="*/ 685800 h 685800"/>
                <a:gd name="connsiteX0" fmla="*/ 0 w 9144000"/>
                <a:gd name="connsiteY0" fmla="*/ 762000 h 762000"/>
                <a:gd name="connsiteX1" fmla="*/ 9144000 w 9144000"/>
                <a:gd name="connsiteY1" fmla="*/ 0 h 762000"/>
                <a:gd name="connsiteX2" fmla="*/ 9144000 w 9144000"/>
                <a:gd name="connsiteY2" fmla="*/ 762000 h 762000"/>
                <a:gd name="connsiteX3" fmla="*/ 1447800 w 9144000"/>
                <a:gd name="connsiteY3" fmla="*/ 762000 h 762000"/>
                <a:gd name="connsiteX4" fmla="*/ 0 w 9144000"/>
                <a:gd name="connsiteY4" fmla="*/ 762000 h 762000"/>
                <a:gd name="connsiteX0" fmla="*/ 0 w 9958812"/>
                <a:gd name="connsiteY0" fmla="*/ 762000 h 762000"/>
                <a:gd name="connsiteX1" fmla="*/ 9958812 w 9958812"/>
                <a:gd name="connsiteY1" fmla="*/ 0 h 762000"/>
                <a:gd name="connsiteX2" fmla="*/ 9958812 w 9958812"/>
                <a:gd name="connsiteY2" fmla="*/ 762000 h 762000"/>
                <a:gd name="connsiteX3" fmla="*/ 2262612 w 9958812"/>
                <a:gd name="connsiteY3" fmla="*/ 762000 h 762000"/>
                <a:gd name="connsiteX4" fmla="*/ 0 w 9958812"/>
                <a:gd name="connsiteY4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58812" h="762000">
                  <a:moveTo>
                    <a:pt x="0" y="762000"/>
                  </a:moveTo>
                  <a:lnTo>
                    <a:pt x="9958812" y="0"/>
                  </a:lnTo>
                  <a:lnTo>
                    <a:pt x="9958812" y="762000"/>
                  </a:lnTo>
                  <a:lnTo>
                    <a:pt x="2262612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/>
            </a:p>
          </p:txBody>
        </p:sp>
        <p:sp>
          <p:nvSpPr>
            <p:cNvPr id="6" name="TextBox 8">
              <a:extLst>
                <a:ext uri="{FF2B5EF4-FFF2-40B4-BE49-F238E27FC236}">
                  <a16:creationId xmlns:a16="http://schemas.microsoft.com/office/drawing/2014/main" id="{A3CEAEB6-F2B1-42FD-8780-DCACD0267626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2743112" y="6550044"/>
              <a:ext cx="6400888" cy="277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defTabSz="914400" eaLnBrk="1" hangingPunct="1">
                <a:defRPr/>
              </a:pPr>
              <a:r>
                <a:rPr lang="en-US" altLang="en-US" sz="1200">
                  <a:solidFill>
                    <a:srgbClr val="FDB515"/>
                  </a:solidFill>
                </a:rPr>
                <a:t>NessoStrategies.com</a:t>
              </a:r>
            </a:p>
          </p:txBody>
        </p:sp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446D3DF1-E2FF-4633-A446-59DC39CE9DE1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73152" y="-505968"/>
              <a:ext cx="1978152" cy="1054608"/>
              <a:chOff x="-73152" y="-505968"/>
              <a:chExt cx="8534400" cy="1054608"/>
            </a:xfrm>
          </p:grpSpPr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3BA242B4-8291-44B3-AE22-2D8FD7A16674}"/>
                  </a:ext>
                </a:extLst>
              </p:cNvPr>
              <p:cNvCxnSpPr/>
              <p:nvPr userDrawn="1"/>
            </p:nvCxnSpPr>
            <p:spPr>
              <a:xfrm flipH="1">
                <a:off x="-73152" y="-213886"/>
                <a:ext cx="8533969" cy="761955"/>
              </a:xfrm>
              <a:prstGeom prst="line">
                <a:avLst/>
              </a:prstGeom>
              <a:ln w="190500">
                <a:solidFill>
                  <a:srgbClr val="FDB51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B81AC927-9954-4063-BF91-EDD3920AFA44}"/>
                  </a:ext>
                </a:extLst>
              </p:cNvPr>
              <p:cNvCxnSpPr/>
              <p:nvPr userDrawn="1"/>
            </p:nvCxnSpPr>
            <p:spPr>
              <a:xfrm flipH="1">
                <a:off x="-73152" y="-505968"/>
                <a:ext cx="8533969" cy="761955"/>
              </a:xfrm>
              <a:prstGeom prst="line">
                <a:avLst/>
              </a:prstGeom>
              <a:ln w="190500">
                <a:solidFill>
                  <a:srgbClr val="FDB51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8" name="Picture 7" descr="NESSO Logo-RGB.png">
              <a:extLst>
                <a:ext uri="{FF2B5EF4-FFF2-40B4-BE49-F238E27FC236}">
                  <a16:creationId xmlns:a16="http://schemas.microsoft.com/office/drawing/2014/main" id="{87C67A37-D723-44F2-819C-5254BE57BF9A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" y="5943600"/>
              <a:ext cx="613167" cy="83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79719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1A71EB3-3D87-4564-962C-C7CE6732E46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97366" y="-506413"/>
            <a:ext cx="12289367" cy="7364413"/>
            <a:chOff x="-73152" y="-505968"/>
            <a:chExt cx="9217152" cy="7363968"/>
          </a:xfrm>
        </p:grpSpPr>
        <p:sp>
          <p:nvSpPr>
            <p:cNvPr id="5" name="Freeform 27">
              <a:extLst>
                <a:ext uri="{FF2B5EF4-FFF2-40B4-BE49-F238E27FC236}">
                  <a16:creationId xmlns:a16="http://schemas.microsoft.com/office/drawing/2014/main" id="{2FFFDFDE-FBBA-4090-A92F-7EAB90131A79}"/>
                </a:ext>
              </a:extLst>
            </p:cNvPr>
            <p:cNvSpPr/>
            <p:nvPr userDrawn="1"/>
          </p:nvSpPr>
          <p:spPr>
            <a:xfrm>
              <a:off x="761885" y="6096046"/>
              <a:ext cx="8382115" cy="761954"/>
            </a:xfrm>
            <a:custGeom>
              <a:avLst/>
              <a:gdLst>
                <a:gd name="connsiteX0" fmla="*/ 0 w 7696200"/>
                <a:gd name="connsiteY0" fmla="*/ 0 h 457200"/>
                <a:gd name="connsiteX1" fmla="*/ 7696200 w 7696200"/>
                <a:gd name="connsiteY1" fmla="*/ 0 h 457200"/>
                <a:gd name="connsiteX2" fmla="*/ 7696200 w 7696200"/>
                <a:gd name="connsiteY2" fmla="*/ 457200 h 457200"/>
                <a:gd name="connsiteX3" fmla="*/ 0 w 7696200"/>
                <a:gd name="connsiteY3" fmla="*/ 457200 h 457200"/>
                <a:gd name="connsiteX4" fmla="*/ 0 w 7696200"/>
                <a:gd name="connsiteY4" fmla="*/ 0 h 457200"/>
                <a:gd name="connsiteX0" fmla="*/ 0 w 7696200"/>
                <a:gd name="connsiteY0" fmla="*/ 457200 h 457200"/>
                <a:gd name="connsiteX1" fmla="*/ 7696200 w 7696200"/>
                <a:gd name="connsiteY1" fmla="*/ 0 h 457200"/>
                <a:gd name="connsiteX2" fmla="*/ 7696200 w 7696200"/>
                <a:gd name="connsiteY2" fmla="*/ 457200 h 457200"/>
                <a:gd name="connsiteX3" fmla="*/ 0 w 7696200"/>
                <a:gd name="connsiteY3" fmla="*/ 457200 h 457200"/>
                <a:gd name="connsiteX4" fmla="*/ 0 w 7696200"/>
                <a:gd name="connsiteY4" fmla="*/ 457200 h 457200"/>
                <a:gd name="connsiteX0" fmla="*/ 0 w 9144000"/>
                <a:gd name="connsiteY0" fmla="*/ 457200 h 457200"/>
                <a:gd name="connsiteX1" fmla="*/ 9144000 w 9144000"/>
                <a:gd name="connsiteY1" fmla="*/ 0 h 457200"/>
                <a:gd name="connsiteX2" fmla="*/ 9144000 w 9144000"/>
                <a:gd name="connsiteY2" fmla="*/ 457200 h 457200"/>
                <a:gd name="connsiteX3" fmla="*/ 1447800 w 9144000"/>
                <a:gd name="connsiteY3" fmla="*/ 457200 h 457200"/>
                <a:gd name="connsiteX4" fmla="*/ 0 w 9144000"/>
                <a:gd name="connsiteY4" fmla="*/ 457200 h 457200"/>
                <a:gd name="connsiteX0" fmla="*/ 0 w 9144000"/>
                <a:gd name="connsiteY0" fmla="*/ 609600 h 609600"/>
                <a:gd name="connsiteX1" fmla="*/ 9144000 w 9144000"/>
                <a:gd name="connsiteY1" fmla="*/ 0 h 609600"/>
                <a:gd name="connsiteX2" fmla="*/ 9144000 w 9144000"/>
                <a:gd name="connsiteY2" fmla="*/ 609600 h 609600"/>
                <a:gd name="connsiteX3" fmla="*/ 1447800 w 9144000"/>
                <a:gd name="connsiteY3" fmla="*/ 609600 h 609600"/>
                <a:gd name="connsiteX4" fmla="*/ 0 w 9144000"/>
                <a:gd name="connsiteY4" fmla="*/ 609600 h 609600"/>
                <a:gd name="connsiteX0" fmla="*/ 0 w 9144000"/>
                <a:gd name="connsiteY0" fmla="*/ 685800 h 685800"/>
                <a:gd name="connsiteX1" fmla="*/ 9144000 w 9144000"/>
                <a:gd name="connsiteY1" fmla="*/ 0 h 685800"/>
                <a:gd name="connsiteX2" fmla="*/ 9144000 w 9144000"/>
                <a:gd name="connsiteY2" fmla="*/ 685800 h 685800"/>
                <a:gd name="connsiteX3" fmla="*/ 1447800 w 9144000"/>
                <a:gd name="connsiteY3" fmla="*/ 685800 h 685800"/>
                <a:gd name="connsiteX4" fmla="*/ 0 w 9144000"/>
                <a:gd name="connsiteY4" fmla="*/ 685800 h 685800"/>
                <a:gd name="connsiteX0" fmla="*/ 0 w 9144000"/>
                <a:gd name="connsiteY0" fmla="*/ 762000 h 762000"/>
                <a:gd name="connsiteX1" fmla="*/ 9144000 w 9144000"/>
                <a:gd name="connsiteY1" fmla="*/ 0 h 762000"/>
                <a:gd name="connsiteX2" fmla="*/ 9144000 w 9144000"/>
                <a:gd name="connsiteY2" fmla="*/ 762000 h 762000"/>
                <a:gd name="connsiteX3" fmla="*/ 1447800 w 9144000"/>
                <a:gd name="connsiteY3" fmla="*/ 762000 h 762000"/>
                <a:gd name="connsiteX4" fmla="*/ 0 w 9144000"/>
                <a:gd name="connsiteY4" fmla="*/ 762000 h 762000"/>
                <a:gd name="connsiteX0" fmla="*/ 0 w 9958812"/>
                <a:gd name="connsiteY0" fmla="*/ 762000 h 762000"/>
                <a:gd name="connsiteX1" fmla="*/ 9958812 w 9958812"/>
                <a:gd name="connsiteY1" fmla="*/ 0 h 762000"/>
                <a:gd name="connsiteX2" fmla="*/ 9958812 w 9958812"/>
                <a:gd name="connsiteY2" fmla="*/ 762000 h 762000"/>
                <a:gd name="connsiteX3" fmla="*/ 2262612 w 9958812"/>
                <a:gd name="connsiteY3" fmla="*/ 762000 h 762000"/>
                <a:gd name="connsiteX4" fmla="*/ 0 w 9958812"/>
                <a:gd name="connsiteY4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58812" h="762000">
                  <a:moveTo>
                    <a:pt x="0" y="762000"/>
                  </a:moveTo>
                  <a:lnTo>
                    <a:pt x="9958812" y="0"/>
                  </a:lnTo>
                  <a:lnTo>
                    <a:pt x="9958812" y="762000"/>
                  </a:lnTo>
                  <a:lnTo>
                    <a:pt x="2262612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/>
            </a:p>
          </p:txBody>
        </p:sp>
        <p:sp>
          <p:nvSpPr>
            <p:cNvPr id="6" name="TextBox 8">
              <a:extLst>
                <a:ext uri="{FF2B5EF4-FFF2-40B4-BE49-F238E27FC236}">
                  <a16:creationId xmlns:a16="http://schemas.microsoft.com/office/drawing/2014/main" id="{CBA19D95-D6DB-4BA9-9740-42E2A2C2ABB0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2743112" y="6550044"/>
              <a:ext cx="6400888" cy="277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defTabSz="914400" eaLnBrk="1" hangingPunct="1">
                <a:defRPr/>
              </a:pPr>
              <a:r>
                <a:rPr lang="en-US" altLang="en-US" sz="1200">
                  <a:solidFill>
                    <a:srgbClr val="FDB515"/>
                  </a:solidFill>
                </a:rPr>
                <a:t>NessoStrategies.com</a:t>
              </a:r>
            </a:p>
          </p:txBody>
        </p:sp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E8B3B6FE-6A49-4BD4-A484-8EC6A6084F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73152" y="-505968"/>
              <a:ext cx="1978152" cy="1054608"/>
              <a:chOff x="-73152" y="-505968"/>
              <a:chExt cx="8534400" cy="1054608"/>
            </a:xfrm>
          </p:grpSpPr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9F441980-B047-439D-AB9E-3F4A95CD8A3F}"/>
                  </a:ext>
                </a:extLst>
              </p:cNvPr>
              <p:cNvCxnSpPr/>
              <p:nvPr userDrawn="1"/>
            </p:nvCxnSpPr>
            <p:spPr>
              <a:xfrm flipH="1">
                <a:off x="-73152" y="-213886"/>
                <a:ext cx="8533969" cy="761955"/>
              </a:xfrm>
              <a:prstGeom prst="line">
                <a:avLst/>
              </a:prstGeom>
              <a:ln w="190500">
                <a:solidFill>
                  <a:srgbClr val="FDB51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C0420292-5774-44EB-AAE3-4C7E658ADA97}"/>
                  </a:ext>
                </a:extLst>
              </p:cNvPr>
              <p:cNvCxnSpPr/>
              <p:nvPr userDrawn="1"/>
            </p:nvCxnSpPr>
            <p:spPr>
              <a:xfrm flipH="1">
                <a:off x="-73152" y="-505968"/>
                <a:ext cx="8533969" cy="761955"/>
              </a:xfrm>
              <a:prstGeom prst="line">
                <a:avLst/>
              </a:prstGeom>
              <a:ln w="190500">
                <a:solidFill>
                  <a:srgbClr val="FDB51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8" name="Picture 7" descr="NESSO Logo-RGB.png">
              <a:extLst>
                <a:ext uri="{FF2B5EF4-FFF2-40B4-BE49-F238E27FC236}">
                  <a16:creationId xmlns:a16="http://schemas.microsoft.com/office/drawing/2014/main" id="{C188B7C1-CA76-49E9-A740-C581F95AE84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" y="5943600"/>
              <a:ext cx="613167" cy="83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3927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9947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3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35F80A9D-4BFE-4BA5-BE49-6382CC261B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BD308591-F33C-4BD6-9C77-C9225261AC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2480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595959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595959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595959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595959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595959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9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3">
            <a:extLst>
              <a:ext uri="{FF2B5EF4-FFF2-40B4-BE49-F238E27FC236}">
                <a16:creationId xmlns:a16="http://schemas.microsoft.com/office/drawing/2014/main" id="{35F37980-CF8F-48C6-8A24-6BEEA0F4543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Meaningful Meetings</a:t>
            </a:r>
            <a:br>
              <a:rPr lang="en-US" altLang="en-US" dirty="0"/>
            </a:br>
            <a:r>
              <a:rPr lang="en-US" altLang="en-US" dirty="0"/>
              <a:t>Oxymoron? Not Anymore!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8976D-9E07-46B7-83E3-3EA82044A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5A730-4D2C-40A8-BBE8-D544572AB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i="1" dirty="0"/>
              <a:t>“Consider that there is a way of listening that allows people to speak authentically, a way of speaking that engages and influences the thinking of others, and a way of managing the conversation that leads to higher levels of accomplishment.”</a:t>
            </a:r>
          </a:p>
          <a:p>
            <a:pPr marL="0" indent="0">
              <a:buNone/>
            </a:pPr>
            <a:r>
              <a:rPr lang="en-US" sz="3600" i="1" dirty="0"/>
              <a:t>						- Paul Axtell</a:t>
            </a:r>
          </a:p>
        </p:txBody>
      </p:sp>
    </p:spTree>
    <p:extLst>
      <p:ext uri="{BB962C8B-B14F-4D97-AF65-F5344CB8AC3E}">
        <p14:creationId xmlns:p14="http://schemas.microsoft.com/office/powerpoint/2010/main" val="300025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588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Content Placeholder 3"/>
          <p:cNvPicPr>
            <a:picLocks noGrp="1"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6" r="18349"/>
          <a:stretch>
            <a:fillRect/>
          </a:stretch>
        </p:blipFill>
        <p:spPr bwMode="auto">
          <a:xfrm>
            <a:off x="3048000" y="122555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56238" cy="818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238" y="-193675"/>
            <a:ext cx="6735762" cy="403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360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2" name="Grupo 3"/>
          <p:cNvGrpSpPr>
            <a:grpSpLocks/>
          </p:cNvGrpSpPr>
          <p:nvPr/>
        </p:nvGrpSpPr>
        <p:grpSpPr bwMode="auto">
          <a:xfrm>
            <a:off x="7604125" y="963613"/>
            <a:ext cx="4416425" cy="273050"/>
            <a:chOff x="7698750" y="1041717"/>
            <a:chExt cx="4416867" cy="272715"/>
          </a:xfrm>
        </p:grpSpPr>
        <p:cxnSp>
          <p:nvCxnSpPr>
            <p:cNvPr id="163" name="Conector reto 162"/>
            <p:cNvCxnSpPr/>
            <p:nvPr/>
          </p:nvCxnSpPr>
          <p:spPr>
            <a:xfrm flipH="1">
              <a:off x="7698750" y="1041717"/>
              <a:ext cx="273077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Conector reto 163"/>
            <p:cNvCxnSpPr/>
            <p:nvPr/>
          </p:nvCxnSpPr>
          <p:spPr>
            <a:xfrm flipH="1">
              <a:off x="7871805" y="1041717"/>
              <a:ext cx="273077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Conector reto 164"/>
            <p:cNvCxnSpPr/>
            <p:nvPr/>
          </p:nvCxnSpPr>
          <p:spPr>
            <a:xfrm flipH="1">
              <a:off x="8044860" y="1041717"/>
              <a:ext cx="271490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Conector reto 165"/>
            <p:cNvCxnSpPr/>
            <p:nvPr/>
          </p:nvCxnSpPr>
          <p:spPr>
            <a:xfrm flipH="1">
              <a:off x="8216327" y="1041717"/>
              <a:ext cx="273077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Conector reto 166"/>
            <p:cNvCxnSpPr/>
            <p:nvPr/>
          </p:nvCxnSpPr>
          <p:spPr>
            <a:xfrm flipH="1">
              <a:off x="8389382" y="1041717"/>
              <a:ext cx="273077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Conector reto 167"/>
            <p:cNvCxnSpPr/>
            <p:nvPr/>
          </p:nvCxnSpPr>
          <p:spPr>
            <a:xfrm flipH="1">
              <a:off x="8562436" y="1041717"/>
              <a:ext cx="273077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Conector reto 168"/>
            <p:cNvCxnSpPr/>
            <p:nvPr/>
          </p:nvCxnSpPr>
          <p:spPr>
            <a:xfrm flipH="1">
              <a:off x="8735492" y="1041717"/>
              <a:ext cx="271489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Conector reto 170"/>
            <p:cNvCxnSpPr/>
            <p:nvPr/>
          </p:nvCxnSpPr>
          <p:spPr>
            <a:xfrm flipH="1">
              <a:off x="8906959" y="1041717"/>
              <a:ext cx="273077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Conector reto 106"/>
            <p:cNvCxnSpPr/>
            <p:nvPr/>
          </p:nvCxnSpPr>
          <p:spPr>
            <a:xfrm flipH="1">
              <a:off x="9080013" y="1041717"/>
              <a:ext cx="273077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ector reto 107"/>
            <p:cNvCxnSpPr/>
            <p:nvPr/>
          </p:nvCxnSpPr>
          <p:spPr>
            <a:xfrm flipH="1">
              <a:off x="9253069" y="1041717"/>
              <a:ext cx="273077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onector reto 108"/>
            <p:cNvCxnSpPr/>
            <p:nvPr/>
          </p:nvCxnSpPr>
          <p:spPr>
            <a:xfrm flipH="1">
              <a:off x="9426123" y="1041717"/>
              <a:ext cx="271490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onector reto 109"/>
            <p:cNvCxnSpPr/>
            <p:nvPr/>
          </p:nvCxnSpPr>
          <p:spPr>
            <a:xfrm flipH="1">
              <a:off x="9597590" y="1041717"/>
              <a:ext cx="273077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ector reto 110"/>
            <p:cNvCxnSpPr/>
            <p:nvPr/>
          </p:nvCxnSpPr>
          <p:spPr>
            <a:xfrm flipH="1">
              <a:off x="9770645" y="1041717"/>
              <a:ext cx="273077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ector reto 111"/>
            <p:cNvCxnSpPr/>
            <p:nvPr/>
          </p:nvCxnSpPr>
          <p:spPr>
            <a:xfrm flipH="1">
              <a:off x="9943700" y="1041717"/>
              <a:ext cx="273077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ector reto 63"/>
            <p:cNvCxnSpPr/>
            <p:nvPr/>
          </p:nvCxnSpPr>
          <p:spPr>
            <a:xfrm flipH="1">
              <a:off x="10116755" y="1041717"/>
              <a:ext cx="271489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ector reto 64"/>
            <p:cNvCxnSpPr/>
            <p:nvPr/>
          </p:nvCxnSpPr>
          <p:spPr>
            <a:xfrm flipH="1">
              <a:off x="10288222" y="1041717"/>
              <a:ext cx="273077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ector reto 65"/>
            <p:cNvCxnSpPr/>
            <p:nvPr/>
          </p:nvCxnSpPr>
          <p:spPr>
            <a:xfrm flipH="1">
              <a:off x="10461276" y="1041717"/>
              <a:ext cx="273077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to 66"/>
            <p:cNvCxnSpPr/>
            <p:nvPr/>
          </p:nvCxnSpPr>
          <p:spPr>
            <a:xfrm flipH="1">
              <a:off x="10634332" y="1041717"/>
              <a:ext cx="273077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ector reto 67"/>
            <p:cNvCxnSpPr/>
            <p:nvPr/>
          </p:nvCxnSpPr>
          <p:spPr>
            <a:xfrm flipH="1">
              <a:off x="10807386" y="1041717"/>
              <a:ext cx="271490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ector reto 68"/>
            <p:cNvCxnSpPr/>
            <p:nvPr/>
          </p:nvCxnSpPr>
          <p:spPr>
            <a:xfrm flipH="1">
              <a:off x="10978853" y="1041717"/>
              <a:ext cx="273077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ector reto 60"/>
            <p:cNvCxnSpPr/>
            <p:nvPr/>
          </p:nvCxnSpPr>
          <p:spPr>
            <a:xfrm flipH="1">
              <a:off x="11151909" y="1041717"/>
              <a:ext cx="273077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ector reto 61"/>
            <p:cNvCxnSpPr/>
            <p:nvPr/>
          </p:nvCxnSpPr>
          <p:spPr>
            <a:xfrm flipH="1">
              <a:off x="11324963" y="1041717"/>
              <a:ext cx="273077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to 54"/>
            <p:cNvCxnSpPr/>
            <p:nvPr/>
          </p:nvCxnSpPr>
          <p:spPr>
            <a:xfrm flipH="1">
              <a:off x="11498018" y="1041717"/>
              <a:ext cx="271489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ector reto 55"/>
            <p:cNvCxnSpPr/>
            <p:nvPr/>
          </p:nvCxnSpPr>
          <p:spPr>
            <a:xfrm flipH="1">
              <a:off x="11669485" y="1041717"/>
              <a:ext cx="273077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ector reto 56"/>
            <p:cNvCxnSpPr/>
            <p:nvPr/>
          </p:nvCxnSpPr>
          <p:spPr>
            <a:xfrm flipH="1">
              <a:off x="11842540" y="1041717"/>
              <a:ext cx="273077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5" name="Conector reto 84"/>
          <p:cNvCxnSpPr/>
          <p:nvPr/>
        </p:nvCxnSpPr>
        <p:spPr>
          <a:xfrm flipV="1">
            <a:off x="2909888" y="4381500"/>
            <a:ext cx="0" cy="1860550"/>
          </a:xfrm>
          <a:prstGeom prst="line">
            <a:avLst/>
          </a:prstGeom>
          <a:ln>
            <a:solidFill>
              <a:srgbClr val="43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ector reto 91"/>
          <p:cNvCxnSpPr/>
          <p:nvPr/>
        </p:nvCxnSpPr>
        <p:spPr>
          <a:xfrm flipV="1">
            <a:off x="7519988" y="4381500"/>
            <a:ext cx="0" cy="1860550"/>
          </a:xfrm>
          <a:prstGeom prst="line">
            <a:avLst/>
          </a:prstGeom>
          <a:ln>
            <a:solidFill>
              <a:srgbClr val="43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95" name="Retângulo 125"/>
          <p:cNvSpPr>
            <a:spLocks noChangeArrowheads="1"/>
          </p:cNvSpPr>
          <p:nvPr/>
        </p:nvSpPr>
        <p:spPr bwMode="auto">
          <a:xfrm>
            <a:off x="1838325" y="814388"/>
            <a:ext cx="56007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75000"/>
              </a:lnSpc>
            </a:pPr>
            <a:r>
              <a:rPr lang="pt-BR" altLang="en-US" sz="5400">
                <a:solidFill>
                  <a:schemeClr val="bg1"/>
                </a:solidFill>
                <a:latin typeface="Rockwell" panose="02060603020205020403" pitchFamily="18" charset="0"/>
                <a:ea typeface="Segoe UI" panose="020B0502040204020203" pitchFamily="34" charset="0"/>
                <a:cs typeface="Arial" panose="020B0604020202020204" pitchFamily="34" charset="0"/>
              </a:rPr>
              <a:t>CONVERSATION</a:t>
            </a:r>
          </a:p>
        </p:txBody>
      </p:sp>
      <p:pic>
        <p:nvPicPr>
          <p:cNvPr id="12296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3881438"/>
            <a:ext cx="12190412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413" y="465138"/>
            <a:ext cx="3176587" cy="550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9" name="Conector reto 78"/>
          <p:cNvCxnSpPr/>
          <p:nvPr/>
        </p:nvCxnSpPr>
        <p:spPr>
          <a:xfrm>
            <a:off x="606425" y="2393950"/>
            <a:ext cx="0" cy="1974850"/>
          </a:xfrm>
          <a:prstGeom prst="line">
            <a:avLst/>
          </a:prstGeom>
          <a:ln>
            <a:solidFill>
              <a:srgbClr val="43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ector reto 88"/>
          <p:cNvCxnSpPr/>
          <p:nvPr/>
        </p:nvCxnSpPr>
        <p:spPr>
          <a:xfrm>
            <a:off x="5218113" y="2393950"/>
            <a:ext cx="0" cy="1974850"/>
          </a:xfrm>
          <a:prstGeom prst="line">
            <a:avLst/>
          </a:prstGeom>
          <a:ln>
            <a:solidFill>
              <a:srgbClr val="43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03" name="Espaço Reservado para Conteúdo 2"/>
          <p:cNvSpPr txBox="1">
            <a:spLocks/>
          </p:cNvSpPr>
          <p:nvPr/>
        </p:nvSpPr>
        <p:spPr bwMode="auto">
          <a:xfrm>
            <a:off x="2784475" y="5133975"/>
            <a:ext cx="4545013" cy="166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Aft>
                <a:spcPts val="800"/>
              </a:spcAft>
              <a:buClr>
                <a:srgbClr val="006600"/>
              </a:buClr>
              <a:buFont typeface="Arial" panose="020B0604020202020204" pitchFamily="34" charset="0"/>
              <a:buChar char="•"/>
            </a:pPr>
            <a:r>
              <a:rPr lang="en-US" altLang="en-US" sz="4400">
                <a:solidFill>
                  <a:srgbClr val="434343"/>
                </a:solidFill>
                <a:latin typeface="Franklin Gothic Book" panose="020B0503020102020204" pitchFamily="34" charset="0"/>
                <a:cs typeface="Tahoma" panose="020B0604030504040204" pitchFamily="34" charset="0"/>
              </a:rPr>
              <a:t>Commitment</a:t>
            </a:r>
          </a:p>
        </p:txBody>
      </p:sp>
      <p:sp>
        <p:nvSpPr>
          <p:cNvPr id="12304" name="Espaço Reservado para Conteúdo 2"/>
          <p:cNvSpPr txBox="1">
            <a:spLocks/>
          </p:cNvSpPr>
          <p:nvPr/>
        </p:nvSpPr>
        <p:spPr bwMode="auto">
          <a:xfrm>
            <a:off x="7394575" y="5133975"/>
            <a:ext cx="4316413" cy="166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Aft>
                <a:spcPts val="800"/>
              </a:spcAft>
              <a:buClr>
                <a:srgbClr val="006600"/>
              </a:buClr>
              <a:buFont typeface="Arial" panose="020B0604020202020204" pitchFamily="34" charset="0"/>
              <a:buChar char="•"/>
            </a:pPr>
            <a:r>
              <a:rPr lang="en-US" altLang="en-US" sz="4400" dirty="0">
                <a:solidFill>
                  <a:srgbClr val="434343"/>
                </a:solidFill>
                <a:latin typeface="Franklin Gothic Book" panose="020B0503020102020204" pitchFamily="34" charset="0"/>
                <a:cs typeface="Tahoma" panose="020B0604030504040204" pitchFamily="34" charset="0"/>
              </a:rPr>
              <a:t>Completion</a:t>
            </a:r>
          </a:p>
        </p:txBody>
      </p:sp>
      <p:sp>
        <p:nvSpPr>
          <p:cNvPr id="12305" name="Espaço Reservado para Conteúdo 2"/>
          <p:cNvSpPr txBox="1">
            <a:spLocks/>
          </p:cNvSpPr>
          <p:nvPr/>
        </p:nvSpPr>
        <p:spPr bwMode="auto">
          <a:xfrm>
            <a:off x="482600" y="2271713"/>
            <a:ext cx="4330700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Aft>
                <a:spcPts val="800"/>
              </a:spcAft>
              <a:buClr>
                <a:srgbClr val="006600"/>
              </a:buClr>
              <a:buFont typeface="Arial" panose="020B0604020202020204" pitchFamily="34" charset="0"/>
              <a:buChar char="•"/>
            </a:pPr>
            <a:r>
              <a:rPr lang="en-US" altLang="en-US" sz="4400" dirty="0">
                <a:solidFill>
                  <a:srgbClr val="434343"/>
                </a:solidFill>
                <a:latin typeface="Franklin Gothic Book" panose="020B0503020102020204" pitchFamily="34" charset="0"/>
                <a:cs typeface="Tahoma" panose="020B0604030504040204" pitchFamily="34" charset="0"/>
              </a:rPr>
              <a:t>Clarity</a:t>
            </a:r>
          </a:p>
        </p:txBody>
      </p:sp>
      <p:sp>
        <p:nvSpPr>
          <p:cNvPr id="12306" name="Espaço Reservado para Conteúdo 2"/>
          <p:cNvSpPr txBox="1">
            <a:spLocks/>
          </p:cNvSpPr>
          <p:nvPr/>
        </p:nvSpPr>
        <p:spPr bwMode="auto">
          <a:xfrm>
            <a:off x="5094288" y="2271713"/>
            <a:ext cx="4338637" cy="170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Aft>
                <a:spcPts val="800"/>
              </a:spcAft>
              <a:buClr>
                <a:srgbClr val="006600"/>
              </a:buClr>
              <a:buFont typeface="Arial" panose="020B0604020202020204" pitchFamily="34" charset="0"/>
              <a:buChar char="•"/>
            </a:pPr>
            <a:r>
              <a:rPr lang="en-US" altLang="en-US" sz="4400" dirty="0">
                <a:solidFill>
                  <a:srgbClr val="434343"/>
                </a:solidFill>
                <a:latin typeface="Franklin Gothic Book" panose="020B0503020102020204" pitchFamily="34" charset="0"/>
                <a:cs typeface="Tahoma" panose="020B0604030504040204" pitchFamily="34" charset="0"/>
              </a:rPr>
              <a:t>Candor</a:t>
            </a:r>
          </a:p>
        </p:txBody>
      </p:sp>
      <p:sp>
        <p:nvSpPr>
          <p:cNvPr id="74" name="Elipse 73"/>
          <p:cNvSpPr/>
          <p:nvPr/>
        </p:nvSpPr>
        <p:spPr>
          <a:xfrm>
            <a:off x="549275" y="4340225"/>
            <a:ext cx="115888" cy="1158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91" name="Elipse 90"/>
          <p:cNvSpPr/>
          <p:nvPr/>
        </p:nvSpPr>
        <p:spPr>
          <a:xfrm>
            <a:off x="5159375" y="4340225"/>
            <a:ext cx="115888" cy="1158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93" name="Elipse 92"/>
          <p:cNvSpPr/>
          <p:nvPr/>
        </p:nvSpPr>
        <p:spPr>
          <a:xfrm flipV="1">
            <a:off x="7462838" y="4340225"/>
            <a:ext cx="115887" cy="1158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86" name="Elipse 85"/>
          <p:cNvSpPr/>
          <p:nvPr/>
        </p:nvSpPr>
        <p:spPr>
          <a:xfrm flipV="1">
            <a:off x="2851150" y="4340225"/>
            <a:ext cx="117475" cy="1158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DEA0C5-A4AF-49F2-88FC-3E54C68D7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Conversation Points</a:t>
            </a:r>
          </a:p>
        </p:txBody>
      </p:sp>
    </p:spTree>
    <p:extLst>
      <p:ext uri="{BB962C8B-B14F-4D97-AF65-F5344CB8AC3E}">
        <p14:creationId xmlns:p14="http://schemas.microsoft.com/office/powerpoint/2010/main" val="2366081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3" grpId="0"/>
      <p:bldP spid="12304" grpId="0"/>
      <p:bldP spid="12305" grpId="0"/>
      <p:bldP spid="1230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41" name="Grupo 34"/>
          <p:cNvGrpSpPr>
            <a:grpSpLocks/>
          </p:cNvGrpSpPr>
          <p:nvPr/>
        </p:nvGrpSpPr>
        <p:grpSpPr bwMode="auto">
          <a:xfrm>
            <a:off x="838200" y="2463800"/>
            <a:ext cx="2925763" cy="1984375"/>
            <a:chOff x="1368083" y="2719137"/>
            <a:chExt cx="2925009" cy="1984951"/>
          </a:xfrm>
        </p:grpSpPr>
        <p:sp>
          <p:nvSpPr>
            <p:cNvPr id="14358" name="Espaço Reservado para Conteúdo 2"/>
            <p:cNvSpPr txBox="1">
              <a:spLocks/>
            </p:cNvSpPr>
            <p:nvPr/>
          </p:nvSpPr>
          <p:spPr bwMode="auto">
            <a:xfrm>
              <a:off x="1919357" y="4187566"/>
              <a:ext cx="2373735" cy="516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2286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6858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ts val="1000"/>
                </a:spcBef>
                <a:buClr>
                  <a:srgbClr val="023F72"/>
                </a:buClr>
                <a:buFont typeface="Arial" panose="020B0604020202020204" pitchFamily="34" charset="0"/>
                <a:buChar char="•"/>
              </a:pPr>
              <a:r>
                <a:rPr lang="pt-BR" altLang="en-US" sz="3200" dirty="0">
                  <a:solidFill>
                    <a:srgbClr val="434343"/>
                  </a:solidFill>
                  <a:latin typeface="Franklin Gothic Book" panose="020B0503020102020204" pitchFamily="34" charset="0"/>
                </a:rPr>
                <a:t>Accomplish agenda</a:t>
              </a:r>
            </a:p>
          </p:txBody>
        </p:sp>
        <p:grpSp>
          <p:nvGrpSpPr>
            <p:cNvPr id="14359" name="Grupo 36"/>
            <p:cNvGrpSpPr>
              <a:grpSpLocks/>
            </p:cNvGrpSpPr>
            <p:nvPr/>
          </p:nvGrpSpPr>
          <p:grpSpPr bwMode="auto">
            <a:xfrm>
              <a:off x="1368083" y="2719137"/>
              <a:ext cx="1351547" cy="1235243"/>
              <a:chOff x="1151021" y="2366211"/>
              <a:chExt cx="1351547" cy="1235243"/>
            </a:xfrm>
          </p:grpSpPr>
          <p:sp>
            <p:nvSpPr>
              <p:cNvPr id="14361" name="Espaço Reservado para Conteúdo 2"/>
              <p:cNvSpPr txBox="1">
                <a:spLocks/>
              </p:cNvSpPr>
              <p:nvPr/>
            </p:nvSpPr>
            <p:spPr bwMode="auto">
              <a:xfrm>
                <a:off x="1151021" y="2709529"/>
                <a:ext cx="1351547" cy="5165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6858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pt-BR" altLang="en-US" sz="4400" b="1">
                    <a:solidFill>
                      <a:srgbClr val="023F72"/>
                    </a:solidFill>
                    <a:latin typeface="Brush Script MT" panose="03060802040406070304" pitchFamily="66" charset="0"/>
                  </a:rPr>
                  <a:t>1</a:t>
                </a:r>
              </a:p>
            </p:txBody>
          </p:sp>
          <p:sp>
            <p:nvSpPr>
              <p:cNvPr id="40" name="Elipse 39"/>
              <p:cNvSpPr/>
              <p:nvPr/>
            </p:nvSpPr>
            <p:spPr>
              <a:xfrm>
                <a:off x="1231963" y="2366211"/>
                <a:ext cx="1234757" cy="1235433"/>
              </a:xfrm>
              <a:prstGeom prst="ellipse">
                <a:avLst/>
              </a:prstGeom>
              <a:noFill/>
              <a:ln w="57150">
                <a:solidFill>
                  <a:srgbClr val="023F7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pt-BR" dirty="0"/>
                  <a:t>     </a:t>
                </a:r>
              </a:p>
            </p:txBody>
          </p:sp>
        </p:grpSp>
        <p:cxnSp>
          <p:nvCxnSpPr>
            <p:cNvPr id="38" name="Conector reto 37"/>
            <p:cNvCxnSpPr>
              <a:stCxn id="40" idx="4"/>
            </p:cNvCxnSpPr>
            <p:nvPr/>
          </p:nvCxnSpPr>
          <p:spPr>
            <a:xfrm flipH="1">
              <a:off x="2066403" y="3954571"/>
              <a:ext cx="0" cy="490680"/>
            </a:xfrm>
            <a:prstGeom prst="line">
              <a:avLst/>
            </a:prstGeom>
            <a:ln>
              <a:solidFill>
                <a:srgbClr val="43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42" name="Grupo 12"/>
          <p:cNvGrpSpPr>
            <a:grpSpLocks/>
          </p:cNvGrpSpPr>
          <p:nvPr/>
        </p:nvGrpSpPr>
        <p:grpSpPr bwMode="auto">
          <a:xfrm>
            <a:off x="3627438" y="2463800"/>
            <a:ext cx="3265487" cy="3902075"/>
            <a:chOff x="4140373" y="2727158"/>
            <a:chExt cx="3266141" cy="3902242"/>
          </a:xfrm>
        </p:grpSpPr>
        <p:grpSp>
          <p:nvGrpSpPr>
            <p:cNvPr id="14354" name="Grupo 41"/>
            <p:cNvGrpSpPr>
              <a:grpSpLocks/>
            </p:cNvGrpSpPr>
            <p:nvPr/>
          </p:nvGrpSpPr>
          <p:grpSpPr bwMode="auto">
            <a:xfrm>
              <a:off x="4140373" y="2727158"/>
              <a:ext cx="1351547" cy="1235243"/>
              <a:chOff x="3669632" y="2366211"/>
              <a:chExt cx="1351547" cy="1235243"/>
            </a:xfrm>
          </p:grpSpPr>
          <p:sp>
            <p:nvSpPr>
              <p:cNvPr id="14356" name="Espaço Reservado para Conteúdo 2"/>
              <p:cNvSpPr txBox="1">
                <a:spLocks/>
              </p:cNvSpPr>
              <p:nvPr/>
            </p:nvSpPr>
            <p:spPr bwMode="auto">
              <a:xfrm>
                <a:off x="3669632" y="2709529"/>
                <a:ext cx="1351547" cy="5165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6858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pt-BR" altLang="en-US" sz="4400" b="1" dirty="0">
                    <a:solidFill>
                      <a:srgbClr val="C05200"/>
                    </a:solidFill>
                    <a:latin typeface="Brush Script MT" panose="03060802040406070304" pitchFamily="66" charset="0"/>
                  </a:rPr>
                  <a:t>2</a:t>
                </a:r>
              </a:p>
            </p:txBody>
          </p:sp>
          <p:sp>
            <p:nvSpPr>
              <p:cNvPr id="44" name="Elipse 43"/>
              <p:cNvSpPr/>
              <p:nvPr/>
            </p:nvSpPr>
            <p:spPr>
              <a:xfrm>
                <a:off x="3750610" y="2366211"/>
                <a:ext cx="1233735" cy="1235128"/>
              </a:xfrm>
              <a:prstGeom prst="ellipse">
                <a:avLst/>
              </a:prstGeom>
              <a:noFill/>
              <a:ln w="57150">
                <a:solidFill>
                  <a:srgbClr val="C052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pt-BR" dirty="0"/>
                  <a:t>     </a:t>
                </a:r>
              </a:p>
            </p:txBody>
          </p:sp>
        </p:grpSp>
        <p:sp>
          <p:nvSpPr>
            <p:cNvPr id="14355" name="Espaço Reservado para Conteúdo 2"/>
            <p:cNvSpPr txBox="1">
              <a:spLocks/>
            </p:cNvSpPr>
            <p:nvPr/>
          </p:nvSpPr>
          <p:spPr bwMode="auto">
            <a:xfrm>
              <a:off x="4805625" y="4215899"/>
              <a:ext cx="2600889" cy="241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marL="2286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6858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ts val="1000"/>
                </a:spcBef>
                <a:buClr>
                  <a:srgbClr val="C05200"/>
                </a:buClr>
                <a:buFont typeface="Arial" panose="020B0604020202020204" pitchFamily="34" charset="0"/>
                <a:buChar char="•"/>
              </a:pPr>
              <a:r>
                <a:rPr lang="pt-BR" altLang="en-US" sz="3200" dirty="0">
                  <a:solidFill>
                    <a:srgbClr val="434343"/>
                  </a:solidFill>
                  <a:latin typeface="Franklin Gothic Book" panose="020B0503020102020204" pitchFamily="34" charset="0"/>
                </a:rPr>
                <a:t>Manage conversation</a:t>
              </a:r>
            </a:p>
          </p:txBody>
        </p:sp>
      </p:grpSp>
      <p:grpSp>
        <p:nvGrpSpPr>
          <p:cNvPr id="14343" name="Grupo 46"/>
          <p:cNvGrpSpPr>
            <a:grpSpLocks/>
          </p:cNvGrpSpPr>
          <p:nvPr/>
        </p:nvGrpSpPr>
        <p:grpSpPr bwMode="auto">
          <a:xfrm>
            <a:off x="6451600" y="2463800"/>
            <a:ext cx="3279775" cy="3732213"/>
            <a:chOff x="8667242" y="2719137"/>
            <a:chExt cx="3278784" cy="3732304"/>
          </a:xfrm>
        </p:grpSpPr>
        <p:grpSp>
          <p:nvGrpSpPr>
            <p:cNvPr id="14350" name="Grupo 49"/>
            <p:cNvGrpSpPr>
              <a:grpSpLocks/>
            </p:cNvGrpSpPr>
            <p:nvPr/>
          </p:nvGrpSpPr>
          <p:grpSpPr bwMode="auto">
            <a:xfrm>
              <a:off x="8667242" y="2719137"/>
              <a:ext cx="1351547" cy="1235243"/>
              <a:chOff x="6043864" y="2366211"/>
              <a:chExt cx="1351547" cy="1235243"/>
            </a:xfrm>
          </p:grpSpPr>
          <p:sp>
            <p:nvSpPr>
              <p:cNvPr id="14352" name="Espaço Reservado para Conteúdo 2"/>
              <p:cNvSpPr txBox="1">
                <a:spLocks/>
              </p:cNvSpPr>
              <p:nvPr/>
            </p:nvSpPr>
            <p:spPr bwMode="auto">
              <a:xfrm>
                <a:off x="6043864" y="2709529"/>
                <a:ext cx="1351547" cy="5165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6858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pt-BR" altLang="en-US" sz="4400" b="1">
                    <a:solidFill>
                      <a:srgbClr val="006600"/>
                    </a:solidFill>
                    <a:latin typeface="Brush Script MT" panose="03060802040406070304" pitchFamily="66" charset="0"/>
                  </a:rPr>
                  <a:t>3</a:t>
                </a:r>
              </a:p>
            </p:txBody>
          </p:sp>
          <p:sp>
            <p:nvSpPr>
              <p:cNvPr id="52" name="Elipse 51"/>
              <p:cNvSpPr/>
              <p:nvPr/>
            </p:nvSpPr>
            <p:spPr>
              <a:xfrm>
                <a:off x="6124803" y="2366211"/>
                <a:ext cx="1234702" cy="1235105"/>
              </a:xfrm>
              <a:prstGeom prst="ellipse">
                <a:avLst/>
              </a:prstGeom>
              <a:noFill/>
              <a:ln w="57150">
                <a:solidFill>
                  <a:srgbClr val="00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pt-BR" dirty="0"/>
                  <a:t>     </a:t>
                </a:r>
              </a:p>
            </p:txBody>
          </p:sp>
        </p:grpSp>
        <p:sp>
          <p:nvSpPr>
            <p:cNvPr id="14351" name="Espaço Reservado para Conteúdo 2"/>
            <p:cNvSpPr txBox="1">
              <a:spLocks/>
            </p:cNvSpPr>
            <p:nvPr/>
          </p:nvSpPr>
          <p:spPr bwMode="auto">
            <a:xfrm>
              <a:off x="9220198" y="4207878"/>
              <a:ext cx="2725828" cy="2243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2286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6858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ts val="1000"/>
                </a:spcBef>
                <a:buClr>
                  <a:srgbClr val="006600"/>
                </a:buClr>
                <a:buFont typeface="Arial" panose="020B0604020202020204" pitchFamily="34" charset="0"/>
                <a:buChar char="•"/>
              </a:pPr>
              <a:r>
                <a:rPr lang="pt-BR" altLang="en-US" sz="3200" dirty="0">
                  <a:solidFill>
                    <a:srgbClr val="434343"/>
                  </a:solidFill>
                  <a:latin typeface="Franklin Gothic Book" panose="020B0503020102020204" pitchFamily="34" charset="0"/>
                </a:rPr>
                <a:t>Get better over time</a:t>
              </a:r>
            </a:p>
          </p:txBody>
        </p:sp>
      </p:grpSp>
      <p:cxnSp>
        <p:nvCxnSpPr>
          <p:cNvPr id="341" name="Conector reto 340"/>
          <p:cNvCxnSpPr/>
          <p:nvPr/>
        </p:nvCxnSpPr>
        <p:spPr>
          <a:xfrm flipH="1">
            <a:off x="2195513" y="3078163"/>
            <a:ext cx="1489075" cy="0"/>
          </a:xfrm>
          <a:prstGeom prst="line">
            <a:avLst/>
          </a:prstGeom>
          <a:ln w="3175">
            <a:solidFill>
              <a:srgbClr val="43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to 342"/>
          <p:cNvCxnSpPr/>
          <p:nvPr/>
        </p:nvCxnSpPr>
        <p:spPr>
          <a:xfrm flipH="1">
            <a:off x="4953000" y="3078163"/>
            <a:ext cx="1530350" cy="0"/>
          </a:xfrm>
          <a:prstGeom prst="line">
            <a:avLst/>
          </a:prstGeom>
          <a:ln w="3175">
            <a:solidFill>
              <a:srgbClr val="43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to 344"/>
          <p:cNvCxnSpPr/>
          <p:nvPr/>
        </p:nvCxnSpPr>
        <p:spPr>
          <a:xfrm flipH="1">
            <a:off x="7791450" y="3078163"/>
            <a:ext cx="4400550" cy="0"/>
          </a:xfrm>
          <a:prstGeom prst="line">
            <a:avLst/>
          </a:prstGeom>
          <a:ln w="3175">
            <a:solidFill>
              <a:srgbClr val="43434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to 37"/>
          <p:cNvCxnSpPr/>
          <p:nvPr/>
        </p:nvCxnSpPr>
        <p:spPr>
          <a:xfrm flipH="1">
            <a:off x="4360863" y="3724275"/>
            <a:ext cx="1587" cy="495300"/>
          </a:xfrm>
          <a:prstGeom prst="line">
            <a:avLst/>
          </a:prstGeom>
          <a:ln>
            <a:solidFill>
              <a:srgbClr val="43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to 37"/>
          <p:cNvCxnSpPr/>
          <p:nvPr/>
        </p:nvCxnSpPr>
        <p:spPr>
          <a:xfrm>
            <a:off x="7154863" y="3724275"/>
            <a:ext cx="9525" cy="495300"/>
          </a:xfrm>
          <a:prstGeom prst="line">
            <a:avLst/>
          </a:prstGeom>
          <a:ln>
            <a:solidFill>
              <a:srgbClr val="43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0702069-B199-413D-A871-7E7936B5A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 Objectives</a:t>
            </a:r>
          </a:p>
        </p:txBody>
      </p:sp>
    </p:spTree>
    <p:extLst>
      <p:ext uri="{BB962C8B-B14F-4D97-AF65-F5344CB8AC3E}">
        <p14:creationId xmlns:p14="http://schemas.microsoft.com/office/powerpoint/2010/main" val="2398986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4EBF3-BD93-408F-A4DC-CDEDBC3BABBF}"/>
              </a:ext>
            </a:extLst>
          </p:cNvPr>
          <p:cNvSpPr txBox="1">
            <a:spLocks/>
          </p:cNvSpPr>
          <p:nvPr/>
        </p:nvSpPr>
        <p:spPr>
          <a:xfrm>
            <a:off x="4352905" y="436398"/>
            <a:ext cx="7772400" cy="1470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GROUND RULES</a:t>
            </a:r>
          </a:p>
        </p:txBody>
      </p:sp>
      <p:pic>
        <p:nvPicPr>
          <p:cNvPr id="3" name="Picture 2" descr="http://www.eteamz.com/concordsoccerrefs/images/2ndRedCardReferee.gif">
            <a:extLst>
              <a:ext uri="{FF2B5EF4-FFF2-40B4-BE49-F238E27FC236}">
                <a16:creationId xmlns:a16="http://schemas.microsoft.com/office/drawing/2014/main" id="{82EEAFFD-C698-4D2F-8BC7-48A4CD99F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357166"/>
            <a:ext cx="3209929" cy="5794096"/>
          </a:xfrm>
          <a:prstGeom prst="rect">
            <a:avLst/>
          </a:prstGeom>
          <a:noFill/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5F6D173-3639-41E9-8D14-70B5EC72E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0614" y="1506683"/>
            <a:ext cx="6172638" cy="4525963"/>
          </a:xfrm>
        </p:spPr>
        <p:txBody>
          <a:bodyPr/>
          <a:lstStyle/>
          <a:p>
            <a:r>
              <a:rPr lang="en-US" dirty="0"/>
              <a:t>Timeliness</a:t>
            </a:r>
          </a:p>
          <a:p>
            <a:r>
              <a:rPr lang="en-US" dirty="0"/>
              <a:t>Clarity</a:t>
            </a:r>
          </a:p>
          <a:p>
            <a:r>
              <a:rPr lang="en-US" dirty="0"/>
              <a:t>Full Participation</a:t>
            </a:r>
          </a:p>
          <a:p>
            <a:r>
              <a:rPr lang="en-US" dirty="0"/>
              <a:t>Respect views</a:t>
            </a:r>
          </a:p>
          <a:p>
            <a:r>
              <a:rPr lang="en-US" dirty="0"/>
              <a:t>Okay to disagree</a:t>
            </a:r>
          </a:p>
          <a:p>
            <a:r>
              <a:rPr lang="en-US" dirty="0"/>
              <a:t>Presence</a:t>
            </a:r>
          </a:p>
          <a:p>
            <a:r>
              <a:rPr lang="en-US" dirty="0"/>
              <a:t>Silence denotes agreement and alignment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02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F625F-D9F3-4D5D-8293-A1B0DB057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 Designs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5707F-7B44-42C0-8C0C-17F673C6C7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Starting a project</a:t>
            </a:r>
          </a:p>
          <a:p>
            <a:pPr lvl="1"/>
            <a:r>
              <a:rPr lang="en-US" dirty="0"/>
              <a:t>Define overall outcomes</a:t>
            </a:r>
          </a:p>
          <a:p>
            <a:pPr lvl="1"/>
            <a:r>
              <a:rPr lang="en-US" dirty="0"/>
              <a:t>Describe what success looks like</a:t>
            </a:r>
          </a:p>
          <a:p>
            <a:pPr lvl="1"/>
            <a:r>
              <a:rPr lang="en-US" dirty="0"/>
              <a:t>Set milestones to measure progress</a:t>
            </a:r>
          </a:p>
          <a:p>
            <a:pPr lvl="1"/>
            <a:r>
              <a:rPr lang="en-US" dirty="0"/>
              <a:t>Determine resources</a:t>
            </a:r>
          </a:p>
          <a:p>
            <a:pPr lvl="1"/>
            <a:r>
              <a:rPr lang="en-US" dirty="0"/>
              <a:t>Define stakeholders</a:t>
            </a:r>
          </a:p>
          <a:p>
            <a:pPr lvl="1"/>
            <a:r>
              <a:rPr lang="en-US" dirty="0"/>
              <a:t>First few weeks detailed</a:t>
            </a:r>
          </a:p>
          <a:p>
            <a:pPr lvl="1"/>
            <a:r>
              <a:rPr lang="en-US" dirty="0"/>
              <a:t>Frequency of check 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66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78AC4-9E2D-4EE1-9B5E-CE1695602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 Designs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C2C45-5683-4AF3-AFF1-9B3FB346B1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Checking progress</a:t>
            </a:r>
          </a:p>
          <a:p>
            <a:pPr lvl="1"/>
            <a:r>
              <a:rPr lang="en-US" dirty="0"/>
              <a:t>Clarify status of elements</a:t>
            </a:r>
          </a:p>
          <a:p>
            <a:pPr lvl="1"/>
            <a:r>
              <a:rPr lang="en-US" dirty="0"/>
              <a:t>Status against targets</a:t>
            </a:r>
          </a:p>
          <a:p>
            <a:pPr lvl="1"/>
            <a:r>
              <a:rPr lang="en-US" dirty="0"/>
              <a:t>Next steps with commitments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95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775E1-3C3F-4530-BDA3-F891CFC32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 Designs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359B4-5449-457B-9B7C-EB784C6F9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Requesting input</a:t>
            </a:r>
          </a:p>
          <a:p>
            <a:pPr lvl="1"/>
            <a:r>
              <a:rPr lang="en-US" dirty="0"/>
              <a:t>Describe situation</a:t>
            </a:r>
          </a:p>
          <a:p>
            <a:pPr lvl="1"/>
            <a:r>
              <a:rPr lang="en-US" dirty="0"/>
              <a:t>Ask questions, create discussion</a:t>
            </a:r>
          </a:p>
          <a:p>
            <a:pPr lvl="1"/>
            <a:r>
              <a:rPr lang="en-US" dirty="0"/>
              <a:t>Acknowledge (and listen)</a:t>
            </a:r>
          </a:p>
          <a:p>
            <a:pPr lvl="1"/>
            <a:r>
              <a:rPr lang="en-US" dirty="0"/>
              <a:t>Check in with everyone</a:t>
            </a:r>
          </a:p>
          <a:p>
            <a:pPr lvl="1"/>
            <a:r>
              <a:rPr lang="en-US" dirty="0"/>
              <a:t>Summarize takeaways</a:t>
            </a:r>
          </a:p>
          <a:p>
            <a:pPr lvl="1"/>
            <a:r>
              <a:rPr lang="en-US" dirty="0"/>
              <a:t>Explain steps</a:t>
            </a:r>
          </a:p>
          <a:p>
            <a:pPr lvl="1"/>
            <a:r>
              <a:rPr lang="en-US" dirty="0"/>
              <a:t>Ask for concerns or reservations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33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775E1-3C3F-4530-BDA3-F891CFC32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 Designs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359B4-5449-457B-9B7C-EB784C6F9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Respond to problem</a:t>
            </a:r>
          </a:p>
          <a:p>
            <a:pPr lvl="1"/>
            <a:r>
              <a:rPr lang="en-US" dirty="0"/>
              <a:t>Describe situation</a:t>
            </a:r>
          </a:p>
          <a:p>
            <a:pPr lvl="1"/>
            <a:r>
              <a:rPr lang="en-US" dirty="0"/>
              <a:t>List questions</a:t>
            </a:r>
          </a:p>
          <a:p>
            <a:pPr lvl="1"/>
            <a:r>
              <a:rPr lang="en-US" dirty="0"/>
              <a:t>Define considerations and criteria</a:t>
            </a:r>
          </a:p>
          <a:p>
            <a:pPr lvl="1"/>
            <a:r>
              <a:rPr lang="en-US" dirty="0"/>
              <a:t>Explore options</a:t>
            </a:r>
          </a:p>
          <a:p>
            <a:pPr lvl="1"/>
            <a:r>
              <a:rPr lang="en-US" dirty="0"/>
              <a:t>Action items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469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775E1-3C3F-4530-BDA3-F891CFC32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 Designs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359B4-5449-457B-9B7C-EB784C6F9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Making a decision</a:t>
            </a:r>
          </a:p>
          <a:p>
            <a:pPr lvl="1"/>
            <a:r>
              <a:rPr lang="en-US" dirty="0"/>
              <a:t>State desired outcome</a:t>
            </a:r>
          </a:p>
          <a:p>
            <a:pPr lvl="1"/>
            <a:r>
              <a:rPr lang="en-US" dirty="0"/>
              <a:t>Discuss decision rights and process</a:t>
            </a:r>
          </a:p>
          <a:p>
            <a:pPr lvl="1"/>
            <a:r>
              <a:rPr lang="en-US" dirty="0"/>
              <a:t>Outline criteria of success</a:t>
            </a:r>
          </a:p>
          <a:p>
            <a:pPr lvl="1"/>
            <a:r>
              <a:rPr lang="en-US" dirty="0"/>
              <a:t>Define all options (and ups and downs of each)</a:t>
            </a:r>
          </a:p>
          <a:p>
            <a:pPr lvl="1"/>
            <a:r>
              <a:rPr lang="en-US" dirty="0"/>
              <a:t>Decide and align</a:t>
            </a:r>
          </a:p>
          <a:p>
            <a:pPr lvl="1"/>
            <a:r>
              <a:rPr lang="en-US" dirty="0"/>
              <a:t>Identify conversations to have</a:t>
            </a:r>
          </a:p>
          <a:p>
            <a:pPr lvl="1"/>
            <a:r>
              <a:rPr lang="en-US" dirty="0"/>
              <a:t>Define next few weeks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368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775E1-3C3F-4530-BDA3-F891CFC32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 Designs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359B4-5449-457B-9B7C-EB784C6F9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Creating Alignment</a:t>
            </a:r>
          </a:p>
          <a:p>
            <a:pPr lvl="1"/>
            <a:r>
              <a:rPr lang="en-US" dirty="0"/>
              <a:t>Clear outcome and path</a:t>
            </a:r>
          </a:p>
          <a:p>
            <a:pPr lvl="1"/>
            <a:r>
              <a:rPr lang="en-US" dirty="0"/>
              <a:t>Open ended questions</a:t>
            </a:r>
          </a:p>
          <a:p>
            <a:pPr lvl="1"/>
            <a:r>
              <a:rPr lang="en-US" dirty="0"/>
              <a:t>Agree to express differing views</a:t>
            </a:r>
          </a:p>
          <a:p>
            <a:pPr lvl="1"/>
            <a:r>
              <a:rPr lang="en-US" dirty="0"/>
              <a:t>Clarify value – and concerns</a:t>
            </a:r>
          </a:p>
          <a:p>
            <a:pPr lvl="1"/>
            <a:r>
              <a:rPr lang="en-US" dirty="0"/>
              <a:t>“Anything missing?”</a:t>
            </a:r>
          </a:p>
          <a:p>
            <a:pPr lvl="1"/>
            <a:r>
              <a:rPr lang="en-US" dirty="0"/>
              <a:t>Address concerns and requests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59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8" name="Grupo 3"/>
          <p:cNvGrpSpPr>
            <a:grpSpLocks/>
          </p:cNvGrpSpPr>
          <p:nvPr/>
        </p:nvGrpSpPr>
        <p:grpSpPr bwMode="auto">
          <a:xfrm>
            <a:off x="7085013" y="963613"/>
            <a:ext cx="4935537" cy="273050"/>
            <a:chOff x="7180731" y="1041717"/>
            <a:chExt cx="4934886" cy="272715"/>
          </a:xfrm>
        </p:grpSpPr>
        <p:cxnSp>
          <p:nvCxnSpPr>
            <p:cNvPr id="160" name="Conector reto 159"/>
            <p:cNvCxnSpPr/>
            <p:nvPr/>
          </p:nvCxnSpPr>
          <p:spPr>
            <a:xfrm flipH="1">
              <a:off x="7180731" y="1041717"/>
              <a:ext cx="273014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Conector reto 160"/>
            <p:cNvCxnSpPr/>
            <p:nvPr/>
          </p:nvCxnSpPr>
          <p:spPr>
            <a:xfrm flipH="1">
              <a:off x="7353745" y="1041717"/>
              <a:ext cx="273014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ector reto 161"/>
            <p:cNvCxnSpPr/>
            <p:nvPr/>
          </p:nvCxnSpPr>
          <p:spPr>
            <a:xfrm flipH="1">
              <a:off x="7526760" y="1041717"/>
              <a:ext cx="271426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Conector reto 162"/>
            <p:cNvCxnSpPr/>
            <p:nvPr/>
          </p:nvCxnSpPr>
          <p:spPr>
            <a:xfrm flipH="1">
              <a:off x="7698188" y="1041717"/>
              <a:ext cx="273014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Conector reto 163"/>
            <p:cNvCxnSpPr/>
            <p:nvPr/>
          </p:nvCxnSpPr>
          <p:spPr>
            <a:xfrm flipH="1">
              <a:off x="7871202" y="1041717"/>
              <a:ext cx="273014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Conector reto 164"/>
            <p:cNvCxnSpPr/>
            <p:nvPr/>
          </p:nvCxnSpPr>
          <p:spPr>
            <a:xfrm flipH="1">
              <a:off x="8044217" y="1041717"/>
              <a:ext cx="273014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Conector reto 165"/>
            <p:cNvCxnSpPr/>
            <p:nvPr/>
          </p:nvCxnSpPr>
          <p:spPr>
            <a:xfrm flipH="1">
              <a:off x="8217231" y="1041717"/>
              <a:ext cx="273014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Conector reto 166"/>
            <p:cNvCxnSpPr/>
            <p:nvPr/>
          </p:nvCxnSpPr>
          <p:spPr>
            <a:xfrm flipH="1">
              <a:off x="8388659" y="1041717"/>
              <a:ext cx="273014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Conector reto 167"/>
            <p:cNvCxnSpPr/>
            <p:nvPr/>
          </p:nvCxnSpPr>
          <p:spPr>
            <a:xfrm flipH="1">
              <a:off x="8561674" y="1041717"/>
              <a:ext cx="273014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Conector reto 168"/>
            <p:cNvCxnSpPr/>
            <p:nvPr/>
          </p:nvCxnSpPr>
          <p:spPr>
            <a:xfrm flipH="1">
              <a:off x="8734688" y="1041717"/>
              <a:ext cx="273014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Conector reto 170"/>
            <p:cNvCxnSpPr/>
            <p:nvPr/>
          </p:nvCxnSpPr>
          <p:spPr>
            <a:xfrm flipH="1">
              <a:off x="8907703" y="1041717"/>
              <a:ext cx="273014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Conector reto 106"/>
            <p:cNvCxnSpPr/>
            <p:nvPr/>
          </p:nvCxnSpPr>
          <p:spPr>
            <a:xfrm flipH="1">
              <a:off x="9080717" y="1041717"/>
              <a:ext cx="271427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ector reto 107"/>
            <p:cNvCxnSpPr/>
            <p:nvPr/>
          </p:nvCxnSpPr>
          <p:spPr>
            <a:xfrm flipH="1">
              <a:off x="9252145" y="1041717"/>
              <a:ext cx="273014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onector reto 108"/>
            <p:cNvCxnSpPr/>
            <p:nvPr/>
          </p:nvCxnSpPr>
          <p:spPr>
            <a:xfrm flipH="1">
              <a:off x="9425160" y="1041717"/>
              <a:ext cx="273014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onector reto 109"/>
            <p:cNvCxnSpPr/>
            <p:nvPr/>
          </p:nvCxnSpPr>
          <p:spPr>
            <a:xfrm flipH="1">
              <a:off x="9598174" y="1041717"/>
              <a:ext cx="273014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ector reto 110"/>
            <p:cNvCxnSpPr/>
            <p:nvPr/>
          </p:nvCxnSpPr>
          <p:spPr>
            <a:xfrm flipH="1">
              <a:off x="9771189" y="1041717"/>
              <a:ext cx="273014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ector reto 111"/>
            <p:cNvCxnSpPr/>
            <p:nvPr/>
          </p:nvCxnSpPr>
          <p:spPr>
            <a:xfrm flipH="1">
              <a:off x="9944203" y="1041717"/>
              <a:ext cx="271427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ector reto 63"/>
            <p:cNvCxnSpPr/>
            <p:nvPr/>
          </p:nvCxnSpPr>
          <p:spPr>
            <a:xfrm flipH="1">
              <a:off x="10115631" y="1041717"/>
              <a:ext cx="273014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ector reto 64"/>
            <p:cNvCxnSpPr/>
            <p:nvPr/>
          </p:nvCxnSpPr>
          <p:spPr>
            <a:xfrm flipH="1">
              <a:off x="10288646" y="1041717"/>
              <a:ext cx="273014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ector reto 65"/>
            <p:cNvCxnSpPr/>
            <p:nvPr/>
          </p:nvCxnSpPr>
          <p:spPr>
            <a:xfrm flipH="1">
              <a:off x="10461660" y="1041717"/>
              <a:ext cx="273014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to 66"/>
            <p:cNvCxnSpPr/>
            <p:nvPr/>
          </p:nvCxnSpPr>
          <p:spPr>
            <a:xfrm flipH="1">
              <a:off x="10634675" y="1041717"/>
              <a:ext cx="273014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ector reto 67"/>
            <p:cNvCxnSpPr/>
            <p:nvPr/>
          </p:nvCxnSpPr>
          <p:spPr>
            <a:xfrm flipH="1">
              <a:off x="10806103" y="1041717"/>
              <a:ext cx="273014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ector reto 68"/>
            <p:cNvCxnSpPr/>
            <p:nvPr/>
          </p:nvCxnSpPr>
          <p:spPr>
            <a:xfrm flipH="1">
              <a:off x="10979117" y="1041717"/>
              <a:ext cx="273014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ector reto 60"/>
            <p:cNvCxnSpPr/>
            <p:nvPr/>
          </p:nvCxnSpPr>
          <p:spPr>
            <a:xfrm flipH="1">
              <a:off x="11152132" y="1041717"/>
              <a:ext cx="273014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ector reto 61"/>
            <p:cNvCxnSpPr/>
            <p:nvPr/>
          </p:nvCxnSpPr>
          <p:spPr>
            <a:xfrm flipH="1">
              <a:off x="11325146" y="1041717"/>
              <a:ext cx="273014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to 54"/>
            <p:cNvCxnSpPr/>
            <p:nvPr/>
          </p:nvCxnSpPr>
          <p:spPr>
            <a:xfrm flipH="1">
              <a:off x="11498161" y="1041717"/>
              <a:ext cx="271426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ector reto 55"/>
            <p:cNvCxnSpPr/>
            <p:nvPr/>
          </p:nvCxnSpPr>
          <p:spPr>
            <a:xfrm flipH="1">
              <a:off x="11669589" y="1041717"/>
              <a:ext cx="273014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ector reto 56"/>
            <p:cNvCxnSpPr/>
            <p:nvPr/>
          </p:nvCxnSpPr>
          <p:spPr>
            <a:xfrm flipH="1">
              <a:off x="11842603" y="1041717"/>
              <a:ext cx="273014" cy="2727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5" name="Conector reto 84"/>
          <p:cNvCxnSpPr/>
          <p:nvPr/>
        </p:nvCxnSpPr>
        <p:spPr>
          <a:xfrm flipV="1">
            <a:off x="2909888" y="4381500"/>
            <a:ext cx="0" cy="1860550"/>
          </a:xfrm>
          <a:prstGeom prst="line">
            <a:avLst/>
          </a:prstGeom>
          <a:ln>
            <a:solidFill>
              <a:srgbClr val="43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ector reto 91"/>
          <p:cNvCxnSpPr/>
          <p:nvPr/>
        </p:nvCxnSpPr>
        <p:spPr>
          <a:xfrm flipV="1">
            <a:off x="7519988" y="4381500"/>
            <a:ext cx="0" cy="1860550"/>
          </a:xfrm>
          <a:prstGeom prst="line">
            <a:avLst/>
          </a:prstGeom>
          <a:ln>
            <a:solidFill>
              <a:srgbClr val="43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872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3881438"/>
            <a:ext cx="12190412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413" y="465138"/>
            <a:ext cx="3176587" cy="550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9" name="Conector reto 78"/>
          <p:cNvCxnSpPr/>
          <p:nvPr/>
        </p:nvCxnSpPr>
        <p:spPr>
          <a:xfrm>
            <a:off x="606425" y="2393950"/>
            <a:ext cx="0" cy="1974850"/>
          </a:xfrm>
          <a:prstGeom prst="line">
            <a:avLst/>
          </a:prstGeom>
          <a:ln>
            <a:solidFill>
              <a:srgbClr val="43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ector reto 88"/>
          <p:cNvCxnSpPr/>
          <p:nvPr/>
        </p:nvCxnSpPr>
        <p:spPr>
          <a:xfrm>
            <a:off x="5218113" y="2393950"/>
            <a:ext cx="0" cy="1974850"/>
          </a:xfrm>
          <a:prstGeom prst="line">
            <a:avLst/>
          </a:prstGeom>
          <a:ln>
            <a:solidFill>
              <a:srgbClr val="43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79" name="Espaço Reservado para Conteúdo 2"/>
          <p:cNvSpPr txBox="1">
            <a:spLocks/>
          </p:cNvSpPr>
          <p:nvPr/>
        </p:nvSpPr>
        <p:spPr bwMode="auto">
          <a:xfrm>
            <a:off x="2784475" y="5133975"/>
            <a:ext cx="4545013" cy="166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Aft>
                <a:spcPts val="800"/>
              </a:spcAft>
              <a:buClr>
                <a:srgbClr val="006600"/>
              </a:buClr>
              <a:buFont typeface="Arial" panose="020B0604020202020204" pitchFamily="34" charset="0"/>
              <a:buChar char="•"/>
            </a:pPr>
            <a:r>
              <a:rPr lang="en-US" altLang="en-US" sz="4400">
                <a:solidFill>
                  <a:srgbClr val="434343"/>
                </a:solidFill>
                <a:latin typeface="Franklin Gothic Book" panose="020B0503020102020204" pitchFamily="34" charset="0"/>
                <a:cs typeface="Tahoma" panose="020B0604030504040204" pitchFamily="34" charset="0"/>
              </a:rPr>
              <a:t>Next steps</a:t>
            </a:r>
          </a:p>
        </p:txBody>
      </p:sp>
      <p:sp>
        <p:nvSpPr>
          <p:cNvPr id="36880" name="Espaço Reservado para Conteúdo 2"/>
          <p:cNvSpPr txBox="1">
            <a:spLocks/>
          </p:cNvSpPr>
          <p:nvPr/>
        </p:nvSpPr>
        <p:spPr bwMode="auto">
          <a:xfrm>
            <a:off x="7394575" y="5133975"/>
            <a:ext cx="4316413" cy="166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Aft>
                <a:spcPts val="800"/>
              </a:spcAft>
              <a:buClr>
                <a:srgbClr val="006600"/>
              </a:buClr>
              <a:buFont typeface="Arial" panose="020B0604020202020204" pitchFamily="34" charset="0"/>
              <a:buChar char="•"/>
            </a:pPr>
            <a:r>
              <a:rPr lang="en-US" altLang="en-US" sz="4400" dirty="0">
                <a:solidFill>
                  <a:srgbClr val="434343"/>
                </a:solidFill>
                <a:latin typeface="Franklin Gothic Book" panose="020B0503020102020204" pitchFamily="34" charset="0"/>
                <a:cs typeface="Tahoma" panose="020B0604030504040204" pitchFamily="34" charset="0"/>
              </a:rPr>
              <a:t>Value / Thanks</a:t>
            </a:r>
          </a:p>
        </p:txBody>
      </p:sp>
      <p:sp>
        <p:nvSpPr>
          <p:cNvPr id="36881" name="Espaço Reservado para Conteúdo 2"/>
          <p:cNvSpPr txBox="1">
            <a:spLocks/>
          </p:cNvSpPr>
          <p:nvPr/>
        </p:nvSpPr>
        <p:spPr bwMode="auto">
          <a:xfrm>
            <a:off x="482600" y="2271713"/>
            <a:ext cx="4330700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Aft>
                <a:spcPts val="800"/>
              </a:spcAft>
              <a:buClr>
                <a:srgbClr val="006600"/>
              </a:buClr>
              <a:buFont typeface="Arial" panose="020B0604020202020204" pitchFamily="34" charset="0"/>
              <a:buChar char="•"/>
            </a:pPr>
            <a:r>
              <a:rPr lang="en-US" altLang="en-US" sz="4400" dirty="0">
                <a:solidFill>
                  <a:srgbClr val="434343"/>
                </a:solidFill>
                <a:latin typeface="Franklin Gothic Book" panose="020B0503020102020204" pitchFamily="34" charset="0"/>
                <a:cs typeface="Tahoma" panose="020B0604030504040204" pitchFamily="34" charset="0"/>
              </a:rPr>
              <a:t>Completion</a:t>
            </a:r>
          </a:p>
        </p:txBody>
      </p:sp>
      <p:sp>
        <p:nvSpPr>
          <p:cNvPr id="90" name="Espaço Reservado para Conteúdo 2"/>
          <p:cNvSpPr txBox="1">
            <a:spLocks/>
          </p:cNvSpPr>
          <p:nvPr/>
        </p:nvSpPr>
        <p:spPr>
          <a:xfrm>
            <a:off x="5094288" y="2271713"/>
            <a:ext cx="4338637" cy="1706562"/>
          </a:xfrm>
          <a:prstGeom prst="rect">
            <a:avLst/>
          </a:prstGeom>
        </p:spPr>
        <p:txBody>
          <a:bodyPr lIns="90000" tIns="46800" rIns="90000" bIns="4680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auto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srgbClr val="006600"/>
              </a:buClr>
              <a:defRPr/>
            </a:pPr>
            <a:r>
              <a:rPr lang="en-US" sz="4400" dirty="0">
                <a:solidFill>
                  <a:srgbClr val="434343"/>
                </a:solidFill>
                <a:latin typeface="Franklin Gothic Book" panose="020B0503020102020204" pitchFamily="34" charset="0"/>
                <a:cs typeface="Tahoma" panose="020B0604030504040204" pitchFamily="34" charset="0"/>
              </a:rPr>
              <a:t>Alignment</a:t>
            </a:r>
          </a:p>
          <a:p>
            <a:pPr marL="0" indent="0" fontAlgn="auto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srgbClr val="006600"/>
              </a:buClr>
              <a:buFont typeface="Arial" panose="020B0604020202020204" pitchFamily="34" charset="0"/>
              <a:buNone/>
              <a:defRPr/>
            </a:pPr>
            <a:endParaRPr lang="en-US" sz="4400" dirty="0">
              <a:solidFill>
                <a:srgbClr val="434343"/>
              </a:solidFill>
              <a:latin typeface="Franklin Gothic Book" panose="020B0503020102020204" pitchFamily="34" charset="0"/>
              <a:cs typeface="Tahoma" panose="020B0604030504040204" pitchFamily="34" charset="0"/>
            </a:endParaRPr>
          </a:p>
        </p:txBody>
      </p:sp>
      <p:sp>
        <p:nvSpPr>
          <p:cNvPr id="74" name="Elipse 73"/>
          <p:cNvSpPr/>
          <p:nvPr/>
        </p:nvSpPr>
        <p:spPr>
          <a:xfrm>
            <a:off x="549275" y="4340225"/>
            <a:ext cx="115888" cy="1158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91" name="Elipse 90"/>
          <p:cNvSpPr/>
          <p:nvPr/>
        </p:nvSpPr>
        <p:spPr>
          <a:xfrm>
            <a:off x="5159375" y="4340225"/>
            <a:ext cx="115888" cy="1158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93" name="Elipse 92"/>
          <p:cNvSpPr/>
          <p:nvPr/>
        </p:nvSpPr>
        <p:spPr>
          <a:xfrm flipV="1">
            <a:off x="7462838" y="4340225"/>
            <a:ext cx="115887" cy="1158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86" name="Elipse 85"/>
          <p:cNvSpPr/>
          <p:nvPr/>
        </p:nvSpPr>
        <p:spPr>
          <a:xfrm flipV="1">
            <a:off x="2851150" y="4340225"/>
            <a:ext cx="117475" cy="1158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F38D20-B15C-4591-AD4B-E017A715D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663" y="293688"/>
            <a:ext cx="10972800" cy="1143000"/>
          </a:xfrm>
        </p:spPr>
        <p:txBody>
          <a:bodyPr/>
          <a:lstStyle/>
          <a:p>
            <a:r>
              <a:rPr lang="en-US" dirty="0"/>
              <a:t>Closure</a:t>
            </a:r>
          </a:p>
        </p:txBody>
      </p:sp>
    </p:spTree>
    <p:extLst>
      <p:ext uri="{BB962C8B-B14F-4D97-AF65-F5344CB8AC3E}">
        <p14:creationId xmlns:p14="http://schemas.microsoft.com/office/powerpoint/2010/main" val="1852084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68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8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9" grpId="0"/>
      <p:bldP spid="36880" grpId="0"/>
      <p:bldP spid="36881" grpId="0"/>
      <p:bldP spid="9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7DCE7-FB9E-4C9C-91F1-66F8F8988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Trouble with Agendas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25D13-40A8-4013-8DC0-5187BBDB39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srgbClr val="C05200"/>
              </a:buClr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cs typeface="Tahoma" panose="020B0604030504040204" pitchFamily="34" charset="0"/>
              </a:rPr>
              <a:t>Not distributed in advance</a:t>
            </a:r>
          </a:p>
          <a:p>
            <a:pPr marL="285750" indent="-28575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srgbClr val="C05200"/>
              </a:buClr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cs typeface="Tahoma" panose="020B0604030504040204" pitchFamily="34" charset="0"/>
              </a:rPr>
              <a:t>No stated purpose</a:t>
            </a:r>
          </a:p>
          <a:p>
            <a:pPr marL="285750" indent="-28575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srgbClr val="C05200"/>
              </a:buClr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cs typeface="Tahoma" panose="020B0604030504040204" pitchFamily="34" charset="0"/>
              </a:rPr>
              <a:t>Too many items</a:t>
            </a:r>
          </a:p>
          <a:p>
            <a:pPr marL="285750" indent="-28575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srgbClr val="C05200"/>
              </a:buClr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cs typeface="Tahoma" panose="020B0604030504040204" pitchFamily="34" charset="0"/>
              </a:rPr>
              <a:t>No time for the big stuff</a:t>
            </a:r>
          </a:p>
          <a:p>
            <a:pPr marL="285750" indent="-28575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srgbClr val="C05200"/>
              </a:buClr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cs typeface="Tahoma" panose="020B0604030504040204" pitchFamily="34" charset="0"/>
              </a:rPr>
              <a:t>Discuss, but don’t decide</a:t>
            </a:r>
          </a:p>
          <a:p>
            <a:pPr marL="285750" indent="-28575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srgbClr val="C05200"/>
              </a:buClr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cs typeface="Tahoma" panose="020B0604030504040204" pitchFamily="34" charset="0"/>
              </a:rPr>
              <a:t>Sidetracked with distractions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25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588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0"/>
            <a:ext cx="10620375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86543" y="350187"/>
            <a:ext cx="5188945" cy="120032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bg1"/>
                </a:solidFill>
              </a:rPr>
              <a:t>Objective: Include purpose when agenda is distributed and at meeting inception. May differ by topics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75487" y="1047750"/>
            <a:ext cx="3760835" cy="120032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bg1"/>
                </a:solidFill>
              </a:rPr>
              <a:t>Note Taker: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bg1"/>
                </a:solidFill>
              </a:rPr>
              <a:t>Difficult to lead and capture comments (action items)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39887" y="3011488"/>
            <a:ext cx="5265879" cy="83099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bg1"/>
                </a:solidFill>
              </a:rPr>
              <a:t>Action Items: Minutes within 24 hours; Nothing slips through cracks if listed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39888" y="4318000"/>
            <a:ext cx="4733616" cy="83099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bg1"/>
                </a:solidFill>
              </a:rPr>
              <a:t>Agenda: sequence by importance, length, purpose, or leader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46460" y="4289425"/>
            <a:ext cx="2429301" cy="193899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bg1"/>
                </a:solidFill>
              </a:rPr>
              <a:t>Presenter: Differs by topic; engages participants and allows leader to focus elsewhere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82112" y="4289425"/>
            <a:ext cx="2125663" cy="156966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bg1"/>
                </a:solidFill>
              </a:rPr>
              <a:t>Time: Varies by topic but keeps meeting on track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36899" y="2374900"/>
            <a:ext cx="7303637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bg1"/>
                </a:solidFill>
              </a:rPr>
              <a:t>Read: What should be read before the meeting and why</a:t>
            </a:r>
          </a:p>
        </p:txBody>
      </p:sp>
    </p:spTree>
    <p:extLst>
      <p:ext uri="{BB962C8B-B14F-4D97-AF65-F5344CB8AC3E}">
        <p14:creationId xmlns:p14="http://schemas.microsoft.com/office/powerpoint/2010/main" val="279049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7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638" y="0"/>
            <a:ext cx="5205412" cy="688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4859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Box 7">
            <a:extLst>
              <a:ext uri="{FF2B5EF4-FFF2-40B4-BE49-F238E27FC236}">
                <a16:creationId xmlns:a16="http://schemas.microsoft.com/office/drawing/2014/main" id="{087F1FC2-5EC8-4176-A8D3-EEC01BEC2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8639" y="1482726"/>
            <a:ext cx="744927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000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rPr>
              <a:t>Judy Hissong is the President of Nesso Strategies. Judy is passionate, entertaining, and outcome driven in preparing and delivering tailored programs for her clients. She is a PCC-level accredited coach and an ACE-certified personal trainer, bringing the mind and body together in her powerful leadership messages.</a:t>
            </a:r>
          </a:p>
        </p:txBody>
      </p:sp>
      <p:sp>
        <p:nvSpPr>
          <p:cNvPr id="48131" name="TextBox 8">
            <a:extLst>
              <a:ext uri="{FF2B5EF4-FFF2-40B4-BE49-F238E27FC236}">
                <a16:creationId xmlns:a16="http://schemas.microsoft.com/office/drawing/2014/main" id="{24F7F9EE-0B4F-4B2D-98DD-E1CFEA6B7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8488" y="665163"/>
            <a:ext cx="40179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00000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rPr>
              <a:t>About the Speaker</a:t>
            </a:r>
          </a:p>
        </p:txBody>
      </p:sp>
      <p:sp>
        <p:nvSpPr>
          <p:cNvPr id="48132" name="TextBox 9">
            <a:extLst>
              <a:ext uri="{FF2B5EF4-FFF2-40B4-BE49-F238E27FC236}">
                <a16:creationId xmlns:a16="http://schemas.microsoft.com/office/drawing/2014/main" id="{53E4D7E2-8CDF-4F29-9F67-CE049008ED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6" y="5135564"/>
            <a:ext cx="35798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chemeClr val="tx1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rPr>
              <a:t>Judy@NessoStrategies.com</a:t>
            </a:r>
          </a:p>
        </p:txBody>
      </p:sp>
      <p:pic>
        <p:nvPicPr>
          <p:cNvPr id="48133" name="Picture 10" descr="0f96bd070087a5b5e0796765e8b5bc79.png_srb_p_63_43_75_22_0.50_1.20_0.png">
            <a:extLst>
              <a:ext uri="{FF2B5EF4-FFF2-40B4-BE49-F238E27FC236}">
                <a16:creationId xmlns:a16="http://schemas.microsoft.com/office/drawing/2014/main" id="{5083D1F1-E0F8-4483-91AC-7ED7E4553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375" y="5148264"/>
            <a:ext cx="503238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11" descr="fe7017590fbd384c7502a64601c7b444.png_srz_p_47_47_75_22_0.50_1.20_0.png">
            <a:extLst>
              <a:ext uri="{FF2B5EF4-FFF2-40B4-BE49-F238E27FC236}">
                <a16:creationId xmlns:a16="http://schemas.microsoft.com/office/drawing/2014/main" id="{EB13301F-9D26-43A3-8DB7-731643FD5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50" y="5130800"/>
            <a:ext cx="376238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5" name="Picture 12" descr="96decfb6b9904625387774c6a31edae6.png_srz_p_47_47_75_22_0.50_1.20_0.png">
            <a:extLst>
              <a:ext uri="{FF2B5EF4-FFF2-40B4-BE49-F238E27FC236}">
                <a16:creationId xmlns:a16="http://schemas.microsoft.com/office/drawing/2014/main" id="{876723C9-6864-4786-AB88-71C17A232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50" y="4538663"/>
            <a:ext cx="376238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6" name="TextBox 13">
            <a:extLst>
              <a:ext uri="{FF2B5EF4-FFF2-40B4-BE49-F238E27FC236}">
                <a16:creationId xmlns:a16="http://schemas.microsoft.com/office/drawing/2014/main" id="{61FBCA02-E1E2-4F7F-9CC9-068C4E9FB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1151" y="4551363"/>
            <a:ext cx="39036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rPr>
              <a:t>www.linkedin.com/in/judyhissong/</a:t>
            </a:r>
            <a:endParaRPr lang="en-US" altLang="en-US" sz="1800">
              <a:solidFill>
                <a:schemeClr val="tx1"/>
              </a:solidFill>
              <a:latin typeface="Trebuchet MS" panose="020B0603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8137" name="TextBox 14">
            <a:extLst>
              <a:ext uri="{FF2B5EF4-FFF2-40B4-BE49-F238E27FC236}">
                <a16:creationId xmlns:a16="http://schemas.microsoft.com/office/drawing/2014/main" id="{D4412085-0C2F-413E-8A31-7DCADFE35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1151" y="5135564"/>
            <a:ext cx="35782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chemeClr val="tx1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rPr>
              <a:t>@judyhissong</a:t>
            </a:r>
          </a:p>
        </p:txBody>
      </p:sp>
      <p:pic>
        <p:nvPicPr>
          <p:cNvPr id="48138" name="Picture 15" descr="jcxo5KGoi.jpg">
            <a:extLst>
              <a:ext uri="{FF2B5EF4-FFF2-40B4-BE49-F238E27FC236}">
                <a16:creationId xmlns:a16="http://schemas.microsoft.com/office/drawing/2014/main" id="{4412772F-2C34-4203-8683-D6B3B1D22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4545013"/>
            <a:ext cx="58261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9" name="TextBox 17">
            <a:extLst>
              <a:ext uri="{FF2B5EF4-FFF2-40B4-BE49-F238E27FC236}">
                <a16:creationId xmlns:a16="http://schemas.microsoft.com/office/drawing/2014/main" id="{34365D63-5005-40DB-A76C-96DAAA6FD8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6" y="4551363"/>
            <a:ext cx="35798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1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rPr>
              <a:t>619.546.7885</a:t>
            </a:r>
          </a:p>
        </p:txBody>
      </p:sp>
      <p:pic>
        <p:nvPicPr>
          <p:cNvPr id="48140" name="Picture 1" descr="Judy-Hissong-HR.jpg">
            <a:extLst>
              <a:ext uri="{FF2B5EF4-FFF2-40B4-BE49-F238E27FC236}">
                <a16:creationId xmlns:a16="http://schemas.microsoft.com/office/drawing/2014/main" id="{0C8D2659-A54C-4C53-8EFD-D03EFE11B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2235" y="87314"/>
            <a:ext cx="2409825" cy="364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5615F-2F56-4440-BF4D-5FE44877F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role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5059BA-522B-4BAB-919A-5A484CB52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Listen</a:t>
            </a:r>
          </a:p>
          <a:p>
            <a:r>
              <a:rPr lang="en-US" dirty="0"/>
              <a:t>Aware</a:t>
            </a:r>
          </a:p>
          <a:p>
            <a:r>
              <a:rPr lang="en-US" dirty="0"/>
              <a:t>Notice</a:t>
            </a:r>
          </a:p>
        </p:txBody>
      </p:sp>
    </p:spTree>
    <p:extLst>
      <p:ext uri="{BB962C8B-B14F-4D97-AF65-F5344CB8AC3E}">
        <p14:creationId xmlns:p14="http://schemas.microsoft.com/office/powerpoint/2010/main" val="1953420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1232" y="679193"/>
            <a:ext cx="4701976" cy="598091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graphicFrame>
        <p:nvGraphicFramePr>
          <p:cNvPr id="4" name="Diagram 3"/>
          <p:cNvGraphicFramePr/>
          <p:nvPr/>
        </p:nvGraphicFramePr>
        <p:xfrm>
          <a:off x="464023" y="570011"/>
          <a:ext cx="5117911" cy="5189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1398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Nesso PPT Master, Fin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483</Words>
  <Application>Microsoft Office PowerPoint</Application>
  <PresentationFormat>Widescreen</PresentationFormat>
  <Paragraphs>125</Paragraphs>
  <Slides>19</Slides>
  <Notes>19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Brush Script MT</vt:lpstr>
      <vt:lpstr>Calibri</vt:lpstr>
      <vt:lpstr>Franklin Gothic Book</vt:lpstr>
      <vt:lpstr>Rockwell</vt:lpstr>
      <vt:lpstr>Trebuchet MS</vt:lpstr>
      <vt:lpstr>Verdana</vt:lpstr>
      <vt:lpstr>Tema do Office</vt:lpstr>
      <vt:lpstr>Nesso PPT Master, Final</vt:lpstr>
      <vt:lpstr>Meaningful Meetings Oxymoron? Not Anymore!</vt:lpstr>
      <vt:lpstr>PowerPoint Presentation</vt:lpstr>
      <vt:lpstr>PowerPoint Presentation</vt:lpstr>
      <vt:lpstr>Conversation Points</vt:lpstr>
      <vt:lpstr>Meeting Objectives</vt:lpstr>
      <vt:lpstr>PowerPoint Presentation</vt:lpstr>
      <vt:lpstr>Meeting Designs</vt:lpstr>
      <vt:lpstr>Meeting Designs</vt:lpstr>
      <vt:lpstr>Meeting Designs</vt:lpstr>
      <vt:lpstr>Meeting Designs</vt:lpstr>
      <vt:lpstr>Meeting Designs</vt:lpstr>
      <vt:lpstr>Meeting Designs</vt:lpstr>
      <vt:lpstr>Closure</vt:lpstr>
      <vt:lpstr>Trouble with Agendas</vt:lpstr>
      <vt:lpstr>PowerPoint Presentation</vt:lpstr>
      <vt:lpstr>PowerPoint Presentation</vt:lpstr>
      <vt:lpstr>PowerPoint Presentation</vt:lpstr>
      <vt:lpstr>Your role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2019-05-02T17:20:12Z</dcterms:created>
  <dcterms:modified xsi:type="dcterms:W3CDTF">2019-05-03T04:20:46Z</dcterms:modified>
</cp:coreProperties>
</file>